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61" r:id="rId4"/>
    <p:sldId id="262" r:id="rId5"/>
    <p:sldId id="264" r:id="rId6"/>
    <p:sldId id="266" r:id="rId7"/>
    <p:sldId id="267" r:id="rId8"/>
    <p:sldId id="269" r:id="rId9"/>
    <p:sldId id="270" r:id="rId10"/>
    <p:sldId id="268" r:id="rId11"/>
    <p:sldId id="271" r:id="rId12"/>
    <p:sldId id="272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8" r:id="rId26"/>
    <p:sldId id="287" r:id="rId27"/>
    <p:sldId id="289" r:id="rId28"/>
    <p:sldId id="291" r:id="rId29"/>
    <p:sldId id="290" r:id="rId30"/>
    <p:sldId id="292" r:id="rId31"/>
    <p:sldId id="293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Montserrat Bold" panose="00000800000000000000" charset="0"/>
      <p:regular r:id="rId43"/>
      <p:bold r:id="rId44"/>
    </p:embeddedFont>
    <p:embeddedFont>
      <p:font typeface="Open Sauce Bold" panose="020B0604020202020204" charset="0"/>
      <p:regular r:id="rId45"/>
    </p:embeddedFont>
    <p:embeddedFont>
      <p:font typeface="Open Sauce Italics" panose="020B0604020202020204" charset="0"/>
      <p:regular r:id="rId46"/>
    </p:embeddedFont>
    <p:embeddedFont>
      <p:font typeface="Product Sans 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2C0A84-BB5B-0951-2070-636B504327D3}" name="Thaís Brito" initials="TB" userId="5e0402647d62344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93" autoAdjust="0"/>
  </p:normalViewPr>
  <p:slideViewPr>
    <p:cSldViewPr>
      <p:cViewPr varScale="1">
        <p:scale>
          <a:sx n="51" d="100"/>
          <a:sy n="51" d="100"/>
        </p:scale>
        <p:origin x="16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06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08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61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0.png"/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12" Type="http://schemas.openxmlformats.org/officeDocument/2006/relationships/image" Target="../media/image61.svg"/><Relationship Id="rId17" Type="http://schemas.openxmlformats.org/officeDocument/2006/relationships/image" Target="../media/image5.png"/><Relationship Id="rId2" Type="http://schemas.openxmlformats.org/officeDocument/2006/relationships/image" Target="../media/image57.jpe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60.png"/><Relationship Id="rId5" Type="http://schemas.openxmlformats.org/officeDocument/2006/relationships/image" Target="../media/image64.png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4" Type="http://schemas.openxmlformats.org/officeDocument/2006/relationships/image" Target="../media/image59.svg"/><Relationship Id="rId9" Type="http://schemas.openxmlformats.org/officeDocument/2006/relationships/image" Target="../media/image68.png"/><Relationship Id="rId14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7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.png"/><Relationship Id="rId7" Type="http://schemas.openxmlformats.org/officeDocument/2006/relationships/image" Target="../media/image108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3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5990" y="-509619"/>
            <a:ext cx="20099980" cy="11306239"/>
          </a:xfrm>
          <a:custGeom>
            <a:avLst/>
            <a:gdLst/>
            <a:ahLst/>
            <a:cxnLst/>
            <a:rect l="l" t="t" r="r" b="b"/>
            <a:pathLst>
              <a:path w="20099980" h="11306239">
                <a:moveTo>
                  <a:pt x="0" y="0"/>
                </a:moveTo>
                <a:lnTo>
                  <a:pt x="20099980" y="0"/>
                </a:lnTo>
                <a:lnTo>
                  <a:pt x="20099980" y="11306238"/>
                </a:lnTo>
                <a:lnTo>
                  <a:pt x="0" y="11306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 rot="1818395">
            <a:off x="16057948" y="810935"/>
            <a:ext cx="6812547" cy="13287655"/>
            <a:chOff x="0" y="0"/>
            <a:chExt cx="1794251" cy="34996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4251" cy="3499629"/>
            </a:xfrm>
            <a:custGeom>
              <a:avLst/>
              <a:gdLst/>
              <a:ahLst/>
              <a:cxnLst/>
              <a:rect l="l" t="t" r="r" b="b"/>
              <a:pathLst>
                <a:path w="1794251" h="3499629">
                  <a:moveTo>
                    <a:pt x="0" y="0"/>
                  </a:moveTo>
                  <a:lnTo>
                    <a:pt x="1794251" y="0"/>
                  </a:lnTo>
                  <a:lnTo>
                    <a:pt x="1794251" y="3499629"/>
                  </a:lnTo>
                  <a:lnTo>
                    <a:pt x="0" y="3499629"/>
                  </a:lnTo>
                  <a:close/>
                </a:path>
              </a:pathLst>
            </a:custGeom>
            <a:solidFill>
              <a:srgbClr val="12264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802058">
            <a:off x="17982608" y="2868418"/>
            <a:ext cx="1040062" cy="7011597"/>
            <a:chOff x="0" y="0"/>
            <a:chExt cx="273926" cy="18466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3926" cy="1846676"/>
            </a:xfrm>
            <a:custGeom>
              <a:avLst/>
              <a:gdLst/>
              <a:ahLst/>
              <a:cxnLst/>
              <a:rect l="l" t="t" r="r" b="b"/>
              <a:pathLst>
                <a:path w="273926" h="1846676">
                  <a:moveTo>
                    <a:pt x="0" y="0"/>
                  </a:moveTo>
                  <a:lnTo>
                    <a:pt x="273926" y="0"/>
                  </a:lnTo>
                  <a:lnTo>
                    <a:pt x="273926" y="1846676"/>
                  </a:lnTo>
                  <a:lnTo>
                    <a:pt x="0" y="18466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818395">
            <a:off x="14485870" y="-1031388"/>
            <a:ext cx="1911338" cy="13805645"/>
            <a:chOff x="0" y="0"/>
            <a:chExt cx="503398" cy="36360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3398" cy="3636055"/>
            </a:xfrm>
            <a:custGeom>
              <a:avLst/>
              <a:gdLst/>
              <a:ahLst/>
              <a:cxnLst/>
              <a:rect l="l" t="t" r="r" b="b"/>
              <a:pathLst>
                <a:path w="503398" h="3636055">
                  <a:moveTo>
                    <a:pt x="0" y="0"/>
                  </a:moveTo>
                  <a:lnTo>
                    <a:pt x="503398" y="0"/>
                  </a:lnTo>
                  <a:lnTo>
                    <a:pt x="503398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802058">
            <a:off x="18745606" y="-1508616"/>
            <a:ext cx="2248004" cy="13805645"/>
            <a:chOff x="0" y="0"/>
            <a:chExt cx="592067" cy="36360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2067" cy="3636055"/>
            </a:xfrm>
            <a:custGeom>
              <a:avLst/>
              <a:gdLst/>
              <a:ahLst/>
              <a:cxnLst/>
              <a:rect l="l" t="t" r="r" b="b"/>
              <a:pathLst>
                <a:path w="592067" h="3636055">
                  <a:moveTo>
                    <a:pt x="0" y="0"/>
                  </a:moveTo>
                  <a:lnTo>
                    <a:pt x="592067" y="0"/>
                  </a:lnTo>
                  <a:lnTo>
                    <a:pt x="592067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5584" y="8601713"/>
            <a:ext cx="3880051" cy="899650"/>
            <a:chOff x="0" y="0"/>
            <a:chExt cx="175274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52740" cy="406400"/>
            </a:xfrm>
            <a:custGeom>
              <a:avLst/>
              <a:gdLst/>
              <a:ahLst/>
              <a:cxnLst/>
              <a:rect l="l" t="t" r="r" b="b"/>
              <a:pathLst>
                <a:path w="1752740" h="406400">
                  <a:moveTo>
                    <a:pt x="1549540" y="0"/>
                  </a:moveTo>
                  <a:cubicBezTo>
                    <a:pt x="1661764" y="0"/>
                    <a:pt x="1752740" y="90976"/>
                    <a:pt x="1752740" y="203200"/>
                  </a:cubicBezTo>
                  <a:cubicBezTo>
                    <a:pt x="1752740" y="315424"/>
                    <a:pt x="1661764" y="406400"/>
                    <a:pt x="15495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979909" y="8773515"/>
            <a:ext cx="556046" cy="556046"/>
          </a:xfrm>
          <a:custGeom>
            <a:avLst/>
            <a:gdLst/>
            <a:ahLst/>
            <a:cxnLst/>
            <a:rect l="l" t="t" r="r" b="b"/>
            <a:pathLst>
              <a:path w="556046" h="556046">
                <a:moveTo>
                  <a:pt x="0" y="0"/>
                </a:moveTo>
                <a:lnTo>
                  <a:pt x="556046" y="0"/>
                </a:lnTo>
                <a:lnTo>
                  <a:pt x="556046" y="556046"/>
                </a:lnTo>
                <a:lnTo>
                  <a:pt x="0" y="556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6182750" y="8422142"/>
            <a:ext cx="1076550" cy="1079221"/>
          </a:xfrm>
          <a:custGeom>
            <a:avLst/>
            <a:gdLst/>
            <a:ahLst/>
            <a:cxnLst/>
            <a:rect l="l" t="t" r="r" b="b"/>
            <a:pathLst>
              <a:path w="1076550" h="1079221">
                <a:moveTo>
                  <a:pt x="0" y="0"/>
                </a:moveTo>
                <a:lnTo>
                  <a:pt x="1076550" y="0"/>
                </a:lnTo>
                <a:lnTo>
                  <a:pt x="1076550" y="1079221"/>
                </a:lnTo>
                <a:lnTo>
                  <a:pt x="0" y="1079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945584" y="3655092"/>
            <a:ext cx="12771740" cy="3005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pt-BR" sz="8000" dirty="0">
                <a:solidFill>
                  <a:srgbClr val="FFFFFF"/>
                </a:solidFill>
                <a:latin typeface="Product Sans Bold"/>
              </a:rPr>
              <a:t>PROJETO DE PPP DA REDE DE ILUMINAÇÃO PÚBLICA DE SANTA MARIA - 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5584" y="6841523"/>
            <a:ext cx="12491301" cy="671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2"/>
              </a:lnSpc>
            </a:pPr>
            <a:r>
              <a:rPr lang="pt-BR" sz="4037" dirty="0">
                <a:solidFill>
                  <a:srgbClr val="FFFFFF"/>
                </a:solidFill>
                <a:latin typeface="Montserrat"/>
              </a:rPr>
              <a:t>Audiência Pública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5263" y="8760172"/>
            <a:ext cx="2744645" cy="4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pt-BR" sz="2869" dirty="0">
                <a:solidFill>
                  <a:srgbClr val="000000"/>
                </a:solidFill>
                <a:latin typeface="Montserrat Bold"/>
              </a:rPr>
              <a:t>11/09/2023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28700" y="1119624"/>
            <a:ext cx="1965536" cy="1059093"/>
          </a:xfrm>
          <a:custGeom>
            <a:avLst/>
            <a:gdLst/>
            <a:ahLst/>
            <a:cxnLst/>
            <a:rect l="l" t="t" r="r" b="b"/>
            <a:pathLst>
              <a:path w="1965536" h="1059093">
                <a:moveTo>
                  <a:pt x="0" y="0"/>
                </a:moveTo>
                <a:lnTo>
                  <a:pt x="1965536" y="0"/>
                </a:lnTo>
                <a:lnTo>
                  <a:pt x="1965536" y="1059093"/>
                </a:lnTo>
                <a:lnTo>
                  <a:pt x="0" y="10590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7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3405672" y="864557"/>
            <a:ext cx="3183646" cy="1533235"/>
          </a:xfrm>
          <a:custGeom>
            <a:avLst/>
            <a:gdLst/>
            <a:ahLst/>
            <a:cxnLst/>
            <a:rect l="l" t="t" r="r" b="b"/>
            <a:pathLst>
              <a:path w="3183646" h="1533235">
                <a:moveTo>
                  <a:pt x="0" y="0"/>
                </a:moveTo>
                <a:lnTo>
                  <a:pt x="3183645" y="0"/>
                </a:lnTo>
                <a:lnTo>
                  <a:pt x="3183645" y="1533235"/>
                </a:lnTo>
                <a:lnTo>
                  <a:pt x="0" y="15332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7000753" y="844755"/>
            <a:ext cx="3308494" cy="1533235"/>
          </a:xfrm>
          <a:custGeom>
            <a:avLst/>
            <a:gdLst/>
            <a:ahLst/>
            <a:cxnLst/>
            <a:rect l="l" t="t" r="r" b="b"/>
            <a:pathLst>
              <a:path w="3308494" h="1533235">
                <a:moveTo>
                  <a:pt x="0" y="0"/>
                </a:moveTo>
                <a:lnTo>
                  <a:pt x="3308494" y="0"/>
                </a:lnTo>
                <a:lnTo>
                  <a:pt x="3308494" y="1533235"/>
                </a:lnTo>
                <a:lnTo>
                  <a:pt x="0" y="1533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789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E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578711" cy="10287000"/>
            <a:chOff x="0" y="0"/>
            <a:chExt cx="1143828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272" r="22272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709289" y="0"/>
            <a:ext cx="8578711" cy="10287000"/>
            <a:chOff x="0" y="0"/>
            <a:chExt cx="11438282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2377" r="22377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0171512" y="-501460"/>
            <a:ext cx="17470244" cy="2842398"/>
            <a:chOff x="0" y="0"/>
            <a:chExt cx="4601217" cy="7486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1216" cy="748615"/>
            </a:xfrm>
            <a:custGeom>
              <a:avLst/>
              <a:gdLst/>
              <a:ahLst/>
              <a:cxnLst/>
              <a:rect l="l" t="t" r="r" b="b"/>
              <a:pathLst>
                <a:path w="4601216" h="748615">
                  <a:moveTo>
                    <a:pt x="22601" y="0"/>
                  </a:moveTo>
                  <a:lnTo>
                    <a:pt x="4578616" y="0"/>
                  </a:lnTo>
                  <a:cubicBezTo>
                    <a:pt x="4584610" y="0"/>
                    <a:pt x="4590359" y="2381"/>
                    <a:pt x="4594597" y="6620"/>
                  </a:cubicBezTo>
                  <a:cubicBezTo>
                    <a:pt x="4598835" y="10858"/>
                    <a:pt x="4601216" y="16607"/>
                    <a:pt x="4601216" y="22601"/>
                  </a:cubicBezTo>
                  <a:lnTo>
                    <a:pt x="4601216" y="726014"/>
                  </a:lnTo>
                  <a:cubicBezTo>
                    <a:pt x="4601216" y="732008"/>
                    <a:pt x="4598835" y="737757"/>
                    <a:pt x="4594597" y="741995"/>
                  </a:cubicBezTo>
                  <a:cubicBezTo>
                    <a:pt x="4590359" y="746234"/>
                    <a:pt x="4584610" y="748615"/>
                    <a:pt x="4578616" y="748615"/>
                  </a:cubicBezTo>
                  <a:lnTo>
                    <a:pt x="22601" y="748615"/>
                  </a:lnTo>
                  <a:cubicBezTo>
                    <a:pt x="16607" y="748615"/>
                    <a:pt x="10858" y="746234"/>
                    <a:pt x="6620" y="741995"/>
                  </a:cubicBezTo>
                  <a:cubicBezTo>
                    <a:pt x="2381" y="737757"/>
                    <a:pt x="0" y="732008"/>
                    <a:pt x="0" y="726014"/>
                  </a:cubicBezTo>
                  <a:lnTo>
                    <a:pt x="0" y="22601"/>
                  </a:lnTo>
                  <a:cubicBezTo>
                    <a:pt x="0" y="16607"/>
                    <a:pt x="2381" y="10858"/>
                    <a:pt x="6620" y="6620"/>
                  </a:cubicBezTo>
                  <a:cubicBezTo>
                    <a:pt x="10858" y="2381"/>
                    <a:pt x="16607" y="0"/>
                    <a:pt x="22601" y="0"/>
                  </a:cubicBezTo>
                  <a:close/>
                </a:path>
              </a:pathLst>
            </a:custGeom>
            <a:solidFill>
              <a:srgbClr val="12264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7590" y="333375"/>
            <a:ext cx="7664700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4"/>
              </a:lnSpc>
            </a:pPr>
            <a:r>
              <a:rPr lang="pt-BR" sz="3287" dirty="0">
                <a:solidFill>
                  <a:srgbClr val="FFFFFF"/>
                </a:solidFill>
                <a:latin typeface="Montserrat Bold"/>
              </a:rPr>
              <a:t>AUMENTO DA SENSAÇÃO DE SEGURANÇA REDUÇÃO DE ACIDENTES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7590" y="1847850"/>
            <a:ext cx="4328151" cy="29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67"/>
              </a:lnSpc>
            </a:pPr>
            <a:r>
              <a:rPr lang="pt-BR" sz="1762" dirty="0">
                <a:solidFill>
                  <a:srgbClr val="FFFFFF"/>
                </a:solidFill>
                <a:latin typeface="Montserrat"/>
              </a:rPr>
              <a:t>Santa Maria/RS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9144000" y="333375"/>
            <a:ext cx="0" cy="9582973"/>
          </a:xfrm>
          <a:prstGeom prst="line">
            <a:avLst/>
          </a:prstGeom>
          <a:ln w="133350" cap="flat">
            <a:solidFill>
              <a:srgbClr val="D9D9D9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66582">
            <a:off x="16877198" y="-940858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7553944" y="-3295789"/>
            <a:ext cx="3309233" cy="13805645"/>
            <a:chOff x="0" y="0"/>
            <a:chExt cx="871568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1568" cy="3636055"/>
            </a:xfrm>
            <a:custGeom>
              <a:avLst/>
              <a:gdLst/>
              <a:ahLst/>
              <a:cxnLst/>
              <a:rect l="l" t="t" r="r" b="b"/>
              <a:pathLst>
                <a:path w="871568" h="3636055">
                  <a:moveTo>
                    <a:pt x="0" y="0"/>
                  </a:moveTo>
                  <a:lnTo>
                    <a:pt x="871568" y="0"/>
                  </a:lnTo>
                  <a:lnTo>
                    <a:pt x="871568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9910963" y="4076540"/>
            <a:ext cx="21260586" cy="14690246"/>
          </a:xfrm>
          <a:custGeom>
            <a:avLst/>
            <a:gdLst/>
            <a:ahLst/>
            <a:cxnLst/>
            <a:rect l="l" t="t" r="r" b="b"/>
            <a:pathLst>
              <a:path w="21260586" h="14690246">
                <a:moveTo>
                  <a:pt x="0" y="0"/>
                </a:moveTo>
                <a:lnTo>
                  <a:pt x="21260586" y="0"/>
                </a:lnTo>
                <a:lnTo>
                  <a:pt x="21260586" y="14690246"/>
                </a:lnTo>
                <a:lnTo>
                  <a:pt x="0" y="1469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836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876930" y="2094809"/>
            <a:ext cx="10534139" cy="1512225"/>
          </a:xfrm>
          <a:custGeom>
            <a:avLst/>
            <a:gdLst/>
            <a:ahLst/>
            <a:cxnLst/>
            <a:rect l="l" t="t" r="r" b="b"/>
            <a:pathLst>
              <a:path w="10534139" h="1512225">
                <a:moveTo>
                  <a:pt x="0" y="0"/>
                </a:moveTo>
                <a:lnTo>
                  <a:pt x="10534139" y="0"/>
                </a:lnTo>
                <a:lnTo>
                  <a:pt x="10534139" y="1512225"/>
                </a:lnTo>
                <a:lnTo>
                  <a:pt x="0" y="1512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3876930" y="4077841"/>
            <a:ext cx="2098929" cy="2098929"/>
          </a:xfrm>
          <a:custGeom>
            <a:avLst/>
            <a:gdLst/>
            <a:ahLst/>
            <a:cxnLst/>
            <a:rect l="l" t="t" r="r" b="b"/>
            <a:pathLst>
              <a:path w="2098929" h="2098929">
                <a:moveTo>
                  <a:pt x="0" y="0"/>
                </a:moveTo>
                <a:lnTo>
                  <a:pt x="2098929" y="0"/>
                </a:lnTo>
                <a:lnTo>
                  <a:pt x="2098929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6642088" y="4077841"/>
            <a:ext cx="2104925" cy="2098929"/>
          </a:xfrm>
          <a:custGeom>
            <a:avLst/>
            <a:gdLst/>
            <a:ahLst/>
            <a:cxnLst/>
            <a:rect l="l" t="t" r="r" b="b"/>
            <a:pathLst>
              <a:path w="2104925" h="2098929">
                <a:moveTo>
                  <a:pt x="0" y="0"/>
                </a:moveTo>
                <a:lnTo>
                  <a:pt x="2104925" y="0"/>
                </a:lnTo>
                <a:lnTo>
                  <a:pt x="2104925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9250694" y="4094035"/>
            <a:ext cx="2098929" cy="2098929"/>
          </a:xfrm>
          <a:custGeom>
            <a:avLst/>
            <a:gdLst/>
            <a:ahLst/>
            <a:cxnLst/>
            <a:rect l="l" t="t" r="r" b="b"/>
            <a:pathLst>
              <a:path w="2098929" h="2098929">
                <a:moveTo>
                  <a:pt x="0" y="0"/>
                </a:moveTo>
                <a:lnTo>
                  <a:pt x="2098929" y="0"/>
                </a:lnTo>
                <a:lnTo>
                  <a:pt x="2098929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1863973" y="4076540"/>
            <a:ext cx="2092932" cy="2098929"/>
          </a:xfrm>
          <a:custGeom>
            <a:avLst/>
            <a:gdLst/>
            <a:ahLst/>
            <a:cxnLst/>
            <a:rect l="l" t="t" r="r" b="b"/>
            <a:pathLst>
              <a:path w="2092932" h="2098929">
                <a:moveTo>
                  <a:pt x="0" y="0"/>
                </a:moveTo>
                <a:lnTo>
                  <a:pt x="2092932" y="0"/>
                </a:lnTo>
                <a:lnTo>
                  <a:pt x="2092932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3876930" y="6644976"/>
            <a:ext cx="2098929" cy="2098929"/>
          </a:xfrm>
          <a:custGeom>
            <a:avLst/>
            <a:gdLst/>
            <a:ahLst/>
            <a:cxnLst/>
            <a:rect l="l" t="t" r="r" b="b"/>
            <a:pathLst>
              <a:path w="2098929" h="2098929">
                <a:moveTo>
                  <a:pt x="0" y="0"/>
                </a:moveTo>
                <a:lnTo>
                  <a:pt x="2098929" y="0"/>
                </a:lnTo>
                <a:lnTo>
                  <a:pt x="2098929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6642088" y="6644976"/>
            <a:ext cx="2098929" cy="2098929"/>
          </a:xfrm>
          <a:custGeom>
            <a:avLst/>
            <a:gdLst/>
            <a:ahLst/>
            <a:cxnLst/>
            <a:rect l="l" t="t" r="r" b="b"/>
            <a:pathLst>
              <a:path w="2098929" h="2098929">
                <a:moveTo>
                  <a:pt x="0" y="0"/>
                </a:moveTo>
                <a:lnTo>
                  <a:pt x="2098929" y="0"/>
                </a:lnTo>
                <a:lnTo>
                  <a:pt x="2098929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9250694" y="6644976"/>
            <a:ext cx="2098929" cy="2098929"/>
          </a:xfrm>
          <a:custGeom>
            <a:avLst/>
            <a:gdLst/>
            <a:ahLst/>
            <a:cxnLst/>
            <a:rect l="l" t="t" r="r" b="b"/>
            <a:pathLst>
              <a:path w="2098929" h="2098929">
                <a:moveTo>
                  <a:pt x="0" y="0"/>
                </a:moveTo>
                <a:lnTo>
                  <a:pt x="2098929" y="0"/>
                </a:lnTo>
                <a:lnTo>
                  <a:pt x="2098929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1863973" y="6644976"/>
            <a:ext cx="2104925" cy="2098929"/>
          </a:xfrm>
          <a:custGeom>
            <a:avLst/>
            <a:gdLst/>
            <a:ahLst/>
            <a:cxnLst/>
            <a:rect l="l" t="t" r="r" b="b"/>
            <a:pathLst>
              <a:path w="2104925" h="2098929">
                <a:moveTo>
                  <a:pt x="0" y="0"/>
                </a:moveTo>
                <a:lnTo>
                  <a:pt x="2104925" y="0"/>
                </a:lnTo>
                <a:lnTo>
                  <a:pt x="2104925" y="2098929"/>
                </a:lnTo>
                <a:lnTo>
                  <a:pt x="0" y="2098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7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E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327" y="-1229969"/>
            <a:ext cx="19168327" cy="12746937"/>
          </a:xfrm>
          <a:custGeom>
            <a:avLst/>
            <a:gdLst/>
            <a:ahLst/>
            <a:cxnLst/>
            <a:rect l="l" t="t" r="r" b="b"/>
            <a:pathLst>
              <a:path w="19168327" h="12746937">
                <a:moveTo>
                  <a:pt x="0" y="0"/>
                </a:moveTo>
                <a:lnTo>
                  <a:pt x="19168327" y="0"/>
                </a:lnTo>
                <a:lnTo>
                  <a:pt x="19168327" y="12746938"/>
                </a:lnTo>
                <a:lnTo>
                  <a:pt x="0" y="12746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 rot="8396080">
            <a:off x="-4082012" y="2283353"/>
            <a:ext cx="6864127" cy="13805645"/>
            <a:chOff x="0" y="0"/>
            <a:chExt cx="1807836" cy="36360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7836" cy="3636055"/>
            </a:xfrm>
            <a:custGeom>
              <a:avLst/>
              <a:gdLst/>
              <a:ahLst/>
              <a:cxnLst/>
              <a:rect l="l" t="t" r="r" b="b"/>
              <a:pathLst>
                <a:path w="1807836" h="3636055">
                  <a:moveTo>
                    <a:pt x="0" y="0"/>
                  </a:moveTo>
                  <a:lnTo>
                    <a:pt x="1807836" y="0"/>
                  </a:lnTo>
                  <a:lnTo>
                    <a:pt x="1807836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9583465">
            <a:off x="12530" y="-1369047"/>
            <a:ext cx="2107962" cy="13805645"/>
            <a:chOff x="0" y="0"/>
            <a:chExt cx="555183" cy="36360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9622519">
            <a:off x="-1754838" y="-1310979"/>
            <a:ext cx="2107962" cy="11563966"/>
            <a:chOff x="0" y="0"/>
            <a:chExt cx="555183" cy="30456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 flipV="1">
            <a:off x="4447285" y="5900129"/>
            <a:ext cx="14092659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4447260" y="4871359"/>
            <a:ext cx="13121404" cy="905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4"/>
              </a:lnSpc>
            </a:pPr>
            <a:r>
              <a:rPr lang="en-US" sz="5887">
                <a:solidFill>
                  <a:srgbClr val="FFFFFF"/>
                </a:solidFill>
                <a:latin typeface="Montserrat Bold"/>
              </a:rPr>
              <a:t>ESTRUTURAÇÃO DO PROJETO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86433">
            <a:off x="-951577" y="-2064112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792394">
            <a:off x="-2049994" y="-443064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66582">
            <a:off x="16581402" y="-1735386"/>
            <a:ext cx="2107962" cy="11563966"/>
            <a:chOff x="0" y="0"/>
            <a:chExt cx="555183" cy="30456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802058">
            <a:off x="17634594" y="-4101917"/>
            <a:ext cx="2107962" cy="13805645"/>
            <a:chOff x="0" y="0"/>
            <a:chExt cx="555183" cy="36360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244606">
            <a:off x="17243015" y="766464"/>
            <a:ext cx="2107962" cy="13805645"/>
            <a:chOff x="0" y="0"/>
            <a:chExt cx="555183" cy="36360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067218" y="3955100"/>
            <a:ext cx="2468888" cy="2345967"/>
          </a:xfrm>
          <a:custGeom>
            <a:avLst/>
            <a:gdLst/>
            <a:ahLst/>
            <a:cxnLst/>
            <a:rect l="l" t="t" r="r" b="b"/>
            <a:pathLst>
              <a:path w="2468888" h="2345967">
                <a:moveTo>
                  <a:pt x="0" y="0"/>
                </a:moveTo>
                <a:lnTo>
                  <a:pt x="2468888" y="0"/>
                </a:lnTo>
                <a:lnTo>
                  <a:pt x="2468888" y="2345967"/>
                </a:lnTo>
                <a:lnTo>
                  <a:pt x="0" y="2345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8" name="Freeform 18"/>
          <p:cNvSpPr/>
          <p:nvPr/>
        </p:nvSpPr>
        <p:spPr>
          <a:xfrm>
            <a:off x="2836172" y="4803427"/>
            <a:ext cx="1024315" cy="836155"/>
          </a:xfrm>
          <a:custGeom>
            <a:avLst/>
            <a:gdLst/>
            <a:ahLst/>
            <a:cxnLst/>
            <a:rect l="l" t="t" r="r" b="b"/>
            <a:pathLst>
              <a:path w="1024315" h="836155">
                <a:moveTo>
                  <a:pt x="0" y="0"/>
                </a:moveTo>
                <a:lnTo>
                  <a:pt x="1024315" y="0"/>
                </a:lnTo>
                <a:lnTo>
                  <a:pt x="1024315" y="836155"/>
                </a:lnTo>
                <a:lnTo>
                  <a:pt x="0" y="836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9" name="Freeform 19"/>
          <p:cNvSpPr/>
          <p:nvPr/>
        </p:nvSpPr>
        <p:spPr>
          <a:xfrm>
            <a:off x="5788277" y="4232002"/>
            <a:ext cx="2362200" cy="2243546"/>
          </a:xfrm>
          <a:custGeom>
            <a:avLst/>
            <a:gdLst/>
            <a:ahLst/>
            <a:cxnLst/>
            <a:rect l="l" t="t" r="r" b="b"/>
            <a:pathLst>
              <a:path w="2362200" h="2243546">
                <a:moveTo>
                  <a:pt x="0" y="0"/>
                </a:moveTo>
                <a:lnTo>
                  <a:pt x="2362200" y="0"/>
                </a:lnTo>
                <a:lnTo>
                  <a:pt x="2362200" y="2243546"/>
                </a:lnTo>
                <a:lnTo>
                  <a:pt x="0" y="224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AutoShape 20"/>
          <p:cNvSpPr/>
          <p:nvPr/>
        </p:nvSpPr>
        <p:spPr>
          <a:xfrm>
            <a:off x="4244841" y="5235786"/>
            <a:ext cx="1409700" cy="38100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1" name="AutoShape 21"/>
          <p:cNvSpPr/>
          <p:nvPr/>
        </p:nvSpPr>
        <p:spPr>
          <a:xfrm flipV="1">
            <a:off x="7888468" y="3239298"/>
            <a:ext cx="1409700" cy="964505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2" name="AutoShape 22"/>
          <p:cNvSpPr/>
          <p:nvPr/>
        </p:nvSpPr>
        <p:spPr>
          <a:xfrm flipH="1">
            <a:off x="8201734" y="3671307"/>
            <a:ext cx="1458469" cy="999601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3" name="AutoShape 23"/>
          <p:cNvSpPr/>
          <p:nvPr/>
        </p:nvSpPr>
        <p:spPr>
          <a:xfrm>
            <a:off x="8431590" y="5975075"/>
            <a:ext cx="1492074" cy="842574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4" name="AutoShape 24"/>
          <p:cNvSpPr/>
          <p:nvPr/>
        </p:nvSpPr>
        <p:spPr>
          <a:xfrm flipH="1" flipV="1">
            <a:off x="8252770" y="6347921"/>
            <a:ext cx="1482021" cy="839743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5" name="Freeform 25"/>
          <p:cNvSpPr/>
          <p:nvPr/>
        </p:nvSpPr>
        <p:spPr>
          <a:xfrm>
            <a:off x="9818819" y="2080820"/>
            <a:ext cx="2362200" cy="2243546"/>
          </a:xfrm>
          <a:custGeom>
            <a:avLst/>
            <a:gdLst/>
            <a:ahLst/>
            <a:cxnLst/>
            <a:rect l="l" t="t" r="r" b="b"/>
            <a:pathLst>
              <a:path w="2362200" h="2243546">
                <a:moveTo>
                  <a:pt x="0" y="0"/>
                </a:moveTo>
                <a:lnTo>
                  <a:pt x="2362200" y="0"/>
                </a:lnTo>
                <a:lnTo>
                  <a:pt x="2362200" y="2243546"/>
                </a:lnTo>
                <a:lnTo>
                  <a:pt x="0" y="224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6" name="Freeform 26"/>
          <p:cNvSpPr/>
          <p:nvPr/>
        </p:nvSpPr>
        <p:spPr>
          <a:xfrm>
            <a:off x="10333560" y="2635996"/>
            <a:ext cx="1332717" cy="1133194"/>
          </a:xfrm>
          <a:custGeom>
            <a:avLst/>
            <a:gdLst/>
            <a:ahLst/>
            <a:cxnLst/>
            <a:rect l="l" t="t" r="r" b="b"/>
            <a:pathLst>
              <a:path w="1332717" h="1133194">
                <a:moveTo>
                  <a:pt x="0" y="0"/>
                </a:moveTo>
                <a:lnTo>
                  <a:pt x="1332717" y="0"/>
                </a:lnTo>
                <a:lnTo>
                  <a:pt x="1332717" y="1133194"/>
                </a:lnTo>
                <a:lnTo>
                  <a:pt x="0" y="1133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7" name="Freeform 27"/>
          <p:cNvSpPr/>
          <p:nvPr/>
        </p:nvSpPr>
        <p:spPr>
          <a:xfrm>
            <a:off x="10025939" y="5962634"/>
            <a:ext cx="2362200" cy="2243546"/>
          </a:xfrm>
          <a:custGeom>
            <a:avLst/>
            <a:gdLst/>
            <a:ahLst/>
            <a:cxnLst/>
            <a:rect l="l" t="t" r="r" b="b"/>
            <a:pathLst>
              <a:path w="2362200" h="2243546">
                <a:moveTo>
                  <a:pt x="0" y="0"/>
                </a:moveTo>
                <a:lnTo>
                  <a:pt x="2362200" y="0"/>
                </a:lnTo>
                <a:lnTo>
                  <a:pt x="2362200" y="2243546"/>
                </a:lnTo>
                <a:lnTo>
                  <a:pt x="0" y="224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8" name="Freeform 28"/>
          <p:cNvSpPr/>
          <p:nvPr/>
        </p:nvSpPr>
        <p:spPr>
          <a:xfrm>
            <a:off x="10805212" y="6760326"/>
            <a:ext cx="810048" cy="762000"/>
          </a:xfrm>
          <a:custGeom>
            <a:avLst/>
            <a:gdLst/>
            <a:ahLst/>
            <a:cxnLst/>
            <a:rect l="l" t="t" r="r" b="b"/>
            <a:pathLst>
              <a:path w="810048" h="762000">
                <a:moveTo>
                  <a:pt x="0" y="0"/>
                </a:moveTo>
                <a:lnTo>
                  <a:pt x="810048" y="0"/>
                </a:lnTo>
                <a:lnTo>
                  <a:pt x="810048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9" name="AutoShape 29"/>
          <p:cNvSpPr/>
          <p:nvPr/>
        </p:nvSpPr>
        <p:spPr>
          <a:xfrm>
            <a:off x="12395434" y="3044579"/>
            <a:ext cx="1422954" cy="844854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30" name="AutoShape 30"/>
          <p:cNvSpPr/>
          <p:nvPr/>
        </p:nvSpPr>
        <p:spPr>
          <a:xfrm flipV="1">
            <a:off x="12546707" y="6487340"/>
            <a:ext cx="1409700" cy="964505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31" name="Freeform 31"/>
          <p:cNvSpPr/>
          <p:nvPr/>
        </p:nvSpPr>
        <p:spPr>
          <a:xfrm>
            <a:off x="13672315" y="4202132"/>
            <a:ext cx="2362200" cy="2243546"/>
          </a:xfrm>
          <a:custGeom>
            <a:avLst/>
            <a:gdLst/>
            <a:ahLst/>
            <a:cxnLst/>
            <a:rect l="l" t="t" r="r" b="b"/>
            <a:pathLst>
              <a:path w="2362200" h="2243546">
                <a:moveTo>
                  <a:pt x="0" y="0"/>
                </a:moveTo>
                <a:lnTo>
                  <a:pt x="2362200" y="0"/>
                </a:lnTo>
                <a:lnTo>
                  <a:pt x="2362200" y="2243546"/>
                </a:lnTo>
                <a:lnTo>
                  <a:pt x="0" y="224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/>
          <p:cNvSpPr/>
          <p:nvPr/>
        </p:nvSpPr>
        <p:spPr>
          <a:xfrm>
            <a:off x="14305658" y="4620300"/>
            <a:ext cx="987423" cy="1407209"/>
          </a:xfrm>
          <a:custGeom>
            <a:avLst/>
            <a:gdLst/>
            <a:ahLst/>
            <a:cxnLst/>
            <a:rect l="l" t="t" r="r" b="b"/>
            <a:pathLst>
              <a:path w="987423" h="1407209">
                <a:moveTo>
                  <a:pt x="0" y="0"/>
                </a:moveTo>
                <a:lnTo>
                  <a:pt x="987423" y="0"/>
                </a:lnTo>
                <a:lnTo>
                  <a:pt x="987423" y="1407209"/>
                </a:lnTo>
                <a:lnTo>
                  <a:pt x="0" y="1407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3" name="Group 33"/>
          <p:cNvGrpSpPr/>
          <p:nvPr/>
        </p:nvGrpSpPr>
        <p:grpSpPr>
          <a:xfrm>
            <a:off x="14656619" y="5515197"/>
            <a:ext cx="393592" cy="45719"/>
            <a:chOff x="0" y="0"/>
            <a:chExt cx="524789" cy="609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24764" cy="60960"/>
            </a:xfrm>
            <a:custGeom>
              <a:avLst/>
              <a:gdLst/>
              <a:ahLst/>
              <a:cxnLst/>
              <a:rect l="l" t="t" r="r" b="b"/>
              <a:pathLst>
                <a:path w="524764" h="60960">
                  <a:moveTo>
                    <a:pt x="0" y="60960"/>
                  </a:moveTo>
                  <a:lnTo>
                    <a:pt x="0" y="0"/>
                  </a:lnTo>
                  <a:lnTo>
                    <a:pt x="524764" y="0"/>
                  </a:lnTo>
                  <a:lnTo>
                    <a:pt x="524764" y="60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663040" y="5002545"/>
            <a:ext cx="393592" cy="45719"/>
            <a:chOff x="0" y="0"/>
            <a:chExt cx="524789" cy="6095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24764" cy="60960"/>
            </a:xfrm>
            <a:custGeom>
              <a:avLst/>
              <a:gdLst/>
              <a:ahLst/>
              <a:cxnLst/>
              <a:rect l="l" t="t" r="r" b="b"/>
              <a:pathLst>
                <a:path w="524764" h="60960">
                  <a:moveTo>
                    <a:pt x="0" y="60960"/>
                  </a:moveTo>
                  <a:lnTo>
                    <a:pt x="0" y="0"/>
                  </a:lnTo>
                  <a:lnTo>
                    <a:pt x="524764" y="0"/>
                  </a:lnTo>
                  <a:lnTo>
                    <a:pt x="524764" y="60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663040" y="5136737"/>
            <a:ext cx="393592" cy="45719"/>
            <a:chOff x="0" y="0"/>
            <a:chExt cx="524789" cy="6095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24764" cy="60960"/>
            </a:xfrm>
            <a:custGeom>
              <a:avLst/>
              <a:gdLst/>
              <a:ahLst/>
              <a:cxnLst/>
              <a:rect l="l" t="t" r="r" b="b"/>
              <a:pathLst>
                <a:path w="524764" h="60960">
                  <a:moveTo>
                    <a:pt x="0" y="60960"/>
                  </a:moveTo>
                  <a:lnTo>
                    <a:pt x="0" y="0"/>
                  </a:lnTo>
                  <a:lnTo>
                    <a:pt x="524764" y="0"/>
                  </a:lnTo>
                  <a:lnTo>
                    <a:pt x="524764" y="60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663040" y="5263568"/>
            <a:ext cx="393592" cy="45719"/>
            <a:chOff x="0" y="0"/>
            <a:chExt cx="524789" cy="6095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24764" cy="60960"/>
            </a:xfrm>
            <a:custGeom>
              <a:avLst/>
              <a:gdLst/>
              <a:ahLst/>
              <a:cxnLst/>
              <a:rect l="l" t="t" r="r" b="b"/>
              <a:pathLst>
                <a:path w="524764" h="60960">
                  <a:moveTo>
                    <a:pt x="0" y="60960"/>
                  </a:moveTo>
                  <a:lnTo>
                    <a:pt x="0" y="0"/>
                  </a:lnTo>
                  <a:lnTo>
                    <a:pt x="524764" y="0"/>
                  </a:lnTo>
                  <a:lnTo>
                    <a:pt x="524764" y="60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650199" y="5394745"/>
            <a:ext cx="393592" cy="45719"/>
            <a:chOff x="0" y="0"/>
            <a:chExt cx="524789" cy="6095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24764" cy="60960"/>
            </a:xfrm>
            <a:custGeom>
              <a:avLst/>
              <a:gdLst/>
              <a:ahLst/>
              <a:cxnLst/>
              <a:rect l="l" t="t" r="r" b="b"/>
              <a:pathLst>
                <a:path w="524764" h="60960">
                  <a:moveTo>
                    <a:pt x="0" y="60960"/>
                  </a:moveTo>
                  <a:lnTo>
                    <a:pt x="0" y="0"/>
                  </a:lnTo>
                  <a:lnTo>
                    <a:pt x="524764" y="0"/>
                  </a:lnTo>
                  <a:lnTo>
                    <a:pt x="524764" y="60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43" name="Freeform 43"/>
          <p:cNvSpPr/>
          <p:nvPr/>
        </p:nvSpPr>
        <p:spPr>
          <a:xfrm>
            <a:off x="6175462" y="4415499"/>
            <a:ext cx="1587830" cy="1612010"/>
          </a:xfrm>
          <a:custGeom>
            <a:avLst/>
            <a:gdLst/>
            <a:ahLst/>
            <a:cxnLst/>
            <a:rect l="l" t="t" r="r" b="b"/>
            <a:pathLst>
              <a:path w="1587830" h="1612010">
                <a:moveTo>
                  <a:pt x="0" y="0"/>
                </a:moveTo>
                <a:lnTo>
                  <a:pt x="1587829" y="0"/>
                </a:lnTo>
                <a:lnTo>
                  <a:pt x="1587829" y="1612010"/>
                </a:lnTo>
                <a:lnTo>
                  <a:pt x="0" y="16120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4" name="Freeform 44"/>
          <p:cNvSpPr/>
          <p:nvPr/>
        </p:nvSpPr>
        <p:spPr>
          <a:xfrm>
            <a:off x="6851032" y="5025404"/>
            <a:ext cx="323598" cy="574126"/>
          </a:xfrm>
          <a:custGeom>
            <a:avLst/>
            <a:gdLst/>
            <a:ahLst/>
            <a:cxnLst/>
            <a:rect l="l" t="t" r="r" b="b"/>
            <a:pathLst>
              <a:path w="323598" h="574126">
                <a:moveTo>
                  <a:pt x="0" y="0"/>
                </a:moveTo>
                <a:lnTo>
                  <a:pt x="323598" y="0"/>
                </a:lnTo>
                <a:lnTo>
                  <a:pt x="323598" y="574126"/>
                </a:lnTo>
                <a:lnTo>
                  <a:pt x="0" y="574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5" name="Freeform 45"/>
          <p:cNvSpPr/>
          <p:nvPr/>
        </p:nvSpPr>
        <p:spPr>
          <a:xfrm>
            <a:off x="10555350" y="6571941"/>
            <a:ext cx="1272459" cy="1008424"/>
          </a:xfrm>
          <a:custGeom>
            <a:avLst/>
            <a:gdLst/>
            <a:ahLst/>
            <a:cxnLst/>
            <a:rect l="l" t="t" r="r" b="b"/>
            <a:pathLst>
              <a:path w="1272459" h="1008424">
                <a:moveTo>
                  <a:pt x="0" y="0"/>
                </a:moveTo>
                <a:lnTo>
                  <a:pt x="1272460" y="0"/>
                </a:lnTo>
                <a:lnTo>
                  <a:pt x="1272460" y="1008424"/>
                </a:lnTo>
                <a:lnTo>
                  <a:pt x="0" y="10084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6" name="TextBox 46"/>
          <p:cNvSpPr txBox="1"/>
          <p:nvPr/>
        </p:nvSpPr>
        <p:spPr>
          <a:xfrm>
            <a:off x="636912" y="6543265"/>
            <a:ext cx="5329500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3"/>
              </a:lnSpc>
            </a:pPr>
            <a:r>
              <a:rPr lang="pt-BR" sz="2799" dirty="0">
                <a:solidFill>
                  <a:srgbClr val="283A5B"/>
                </a:solidFill>
                <a:latin typeface="Montserrat Bold"/>
              </a:rPr>
              <a:t>DIAGNÓSTICOS E BENCHMARKING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058353" y="6723161"/>
            <a:ext cx="1822047" cy="85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799" dirty="0">
                <a:solidFill>
                  <a:srgbClr val="283A5B"/>
                </a:solidFill>
                <a:latin typeface="Montserrat Bold"/>
              </a:rPr>
              <a:t>MODELO TÉCNICO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939044" y="4531190"/>
            <a:ext cx="2288046" cy="85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799" dirty="0">
                <a:solidFill>
                  <a:srgbClr val="283A5B"/>
                </a:solidFill>
                <a:latin typeface="Montserrat Bold"/>
              </a:rPr>
              <a:t>MODELO JURÍDICO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025939" y="8415730"/>
            <a:ext cx="2500007" cy="85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799" dirty="0">
                <a:solidFill>
                  <a:srgbClr val="283A5B"/>
                </a:solidFill>
                <a:latin typeface="Montserrat Bold"/>
              </a:rPr>
              <a:t>MODELO ECONÔMICO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553656" y="6723161"/>
            <a:ext cx="2288046" cy="85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799" dirty="0">
                <a:solidFill>
                  <a:srgbClr val="283A5B"/>
                </a:solidFill>
                <a:latin typeface="Montserrat Bold"/>
              </a:rPr>
              <a:t>EDITAL E CONTRATO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253485" y="952162"/>
            <a:ext cx="13781030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5"/>
              </a:lnSpc>
            </a:pPr>
            <a:r>
              <a:rPr lang="pt-BR" sz="4454" dirty="0">
                <a:solidFill>
                  <a:srgbClr val="0D3151"/>
                </a:solidFill>
                <a:latin typeface="Montserrat Bold"/>
              </a:rPr>
              <a:t>Pilares da Estruturação</a:t>
            </a:r>
          </a:p>
          <a:p>
            <a:pPr>
              <a:lnSpc>
                <a:spcPts val="5345"/>
              </a:lnSpc>
            </a:pPr>
            <a:r>
              <a:rPr lang="pt-BR" sz="4454" dirty="0">
                <a:solidFill>
                  <a:srgbClr val="0D3151"/>
                </a:solidFill>
                <a:latin typeface="Montserrat Bold"/>
              </a:rPr>
              <a:t>do projeto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02058">
            <a:off x="16470383" y="3247827"/>
            <a:ext cx="1040062" cy="7011597"/>
            <a:chOff x="0" y="0"/>
            <a:chExt cx="273926" cy="18466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926" cy="1846676"/>
            </a:xfrm>
            <a:custGeom>
              <a:avLst/>
              <a:gdLst/>
              <a:ahLst/>
              <a:cxnLst/>
              <a:rect l="l" t="t" r="r" b="b"/>
              <a:pathLst>
                <a:path w="273926" h="1846676">
                  <a:moveTo>
                    <a:pt x="0" y="0"/>
                  </a:moveTo>
                  <a:lnTo>
                    <a:pt x="273926" y="0"/>
                  </a:lnTo>
                  <a:lnTo>
                    <a:pt x="273926" y="1846676"/>
                  </a:lnTo>
                  <a:lnTo>
                    <a:pt x="0" y="184667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7873">
            <a:off x="-233289" y="-432874"/>
            <a:ext cx="15103103" cy="12733987"/>
          </a:xfrm>
          <a:custGeom>
            <a:avLst/>
            <a:gdLst/>
            <a:ahLst/>
            <a:cxnLst/>
            <a:rect l="l" t="t" r="r" b="b"/>
            <a:pathLst>
              <a:path w="15103103" h="12733987">
                <a:moveTo>
                  <a:pt x="0" y="0"/>
                </a:moveTo>
                <a:lnTo>
                  <a:pt x="15103104" y="0"/>
                </a:lnTo>
                <a:lnTo>
                  <a:pt x="15103104" y="12733988"/>
                </a:lnTo>
                <a:lnTo>
                  <a:pt x="0" y="12733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7762" t="-2376" b="-237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/>
          <p:cNvGrpSpPr/>
          <p:nvPr/>
        </p:nvGrpSpPr>
        <p:grpSpPr>
          <a:xfrm rot="1818395">
            <a:off x="14743960" y="324301"/>
            <a:ext cx="6812547" cy="13287655"/>
            <a:chOff x="0" y="0"/>
            <a:chExt cx="1794251" cy="34996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4251" cy="3499629"/>
            </a:xfrm>
            <a:custGeom>
              <a:avLst/>
              <a:gdLst/>
              <a:ahLst/>
              <a:cxnLst/>
              <a:rect l="l" t="t" r="r" b="b"/>
              <a:pathLst>
                <a:path w="1794251" h="3499629">
                  <a:moveTo>
                    <a:pt x="0" y="0"/>
                  </a:moveTo>
                  <a:lnTo>
                    <a:pt x="1794251" y="0"/>
                  </a:lnTo>
                  <a:lnTo>
                    <a:pt x="1794251" y="3499629"/>
                  </a:lnTo>
                  <a:lnTo>
                    <a:pt x="0" y="3499629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818395">
            <a:off x="13145570" y="-1486112"/>
            <a:ext cx="1911338" cy="13805645"/>
            <a:chOff x="0" y="0"/>
            <a:chExt cx="503398" cy="36360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3398" cy="3636055"/>
            </a:xfrm>
            <a:custGeom>
              <a:avLst/>
              <a:gdLst/>
              <a:ahLst/>
              <a:cxnLst/>
              <a:rect l="l" t="t" r="r" b="b"/>
              <a:pathLst>
                <a:path w="503398" h="3636055">
                  <a:moveTo>
                    <a:pt x="0" y="0"/>
                  </a:moveTo>
                  <a:lnTo>
                    <a:pt x="503398" y="0"/>
                  </a:lnTo>
                  <a:lnTo>
                    <a:pt x="503398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802058">
            <a:off x="16389285" y="-2368730"/>
            <a:ext cx="2248004" cy="13805645"/>
            <a:chOff x="0" y="0"/>
            <a:chExt cx="592067" cy="36360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2067" cy="3636055"/>
            </a:xfrm>
            <a:custGeom>
              <a:avLst/>
              <a:gdLst/>
              <a:ahLst/>
              <a:cxnLst/>
              <a:rect l="l" t="t" r="r" b="b"/>
              <a:pathLst>
                <a:path w="592067" h="3636055">
                  <a:moveTo>
                    <a:pt x="0" y="0"/>
                  </a:moveTo>
                  <a:lnTo>
                    <a:pt x="592067" y="0"/>
                  </a:lnTo>
                  <a:lnTo>
                    <a:pt x="592067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02643" y="4297827"/>
            <a:ext cx="5270400" cy="5270400"/>
            <a:chOff x="0" y="0"/>
            <a:chExt cx="7027200" cy="7027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027164" cy="7027164"/>
            </a:xfrm>
            <a:custGeom>
              <a:avLst/>
              <a:gdLst/>
              <a:ahLst/>
              <a:cxnLst/>
              <a:rect l="l" t="t" r="r" b="b"/>
              <a:pathLst>
                <a:path w="7027164" h="7027164">
                  <a:moveTo>
                    <a:pt x="0" y="3513582"/>
                  </a:moveTo>
                  <a:cubicBezTo>
                    <a:pt x="0" y="1573149"/>
                    <a:pt x="1573149" y="0"/>
                    <a:pt x="3513582" y="0"/>
                  </a:cubicBezTo>
                  <a:cubicBezTo>
                    <a:pt x="5454015" y="0"/>
                    <a:pt x="7027164" y="1573149"/>
                    <a:pt x="7027164" y="3513582"/>
                  </a:cubicBezTo>
                  <a:cubicBezTo>
                    <a:pt x="7027164" y="5454015"/>
                    <a:pt x="5454142" y="7027164"/>
                    <a:pt x="3513582" y="7027164"/>
                  </a:cubicBezTo>
                  <a:cubicBezTo>
                    <a:pt x="1573022" y="7027164"/>
                    <a:pt x="0" y="5454142"/>
                    <a:pt x="0" y="3513582"/>
                  </a:cubicBezTo>
                  <a:close/>
                </a:path>
              </a:pathLst>
            </a:custGeom>
            <a:solidFill>
              <a:srgbClr val="0D3151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558668" y="4080677"/>
            <a:ext cx="5270400" cy="5270400"/>
            <a:chOff x="0" y="0"/>
            <a:chExt cx="7027200" cy="7027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027164" cy="7027164"/>
            </a:xfrm>
            <a:custGeom>
              <a:avLst/>
              <a:gdLst/>
              <a:ahLst/>
              <a:cxnLst/>
              <a:rect l="l" t="t" r="r" b="b"/>
              <a:pathLst>
                <a:path w="7027164" h="7027164">
                  <a:moveTo>
                    <a:pt x="0" y="3513582"/>
                  </a:moveTo>
                  <a:cubicBezTo>
                    <a:pt x="0" y="1573149"/>
                    <a:pt x="1573149" y="0"/>
                    <a:pt x="3513582" y="0"/>
                  </a:cubicBezTo>
                  <a:cubicBezTo>
                    <a:pt x="5454015" y="0"/>
                    <a:pt x="7027164" y="1573149"/>
                    <a:pt x="7027164" y="3513582"/>
                  </a:cubicBezTo>
                  <a:cubicBezTo>
                    <a:pt x="7027164" y="5454015"/>
                    <a:pt x="5454142" y="7027164"/>
                    <a:pt x="3513582" y="7027164"/>
                  </a:cubicBezTo>
                  <a:cubicBezTo>
                    <a:pt x="1573022" y="7027164"/>
                    <a:pt x="0" y="5454142"/>
                    <a:pt x="0" y="351358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3302343" y="5657915"/>
            <a:ext cx="3783050" cy="2053665"/>
          </a:xfrm>
          <a:custGeom>
            <a:avLst/>
            <a:gdLst/>
            <a:ahLst/>
            <a:cxnLst/>
            <a:rect l="l" t="t" r="r" b="b"/>
            <a:pathLst>
              <a:path w="3783050" h="2053665">
                <a:moveTo>
                  <a:pt x="0" y="0"/>
                </a:moveTo>
                <a:lnTo>
                  <a:pt x="3783050" y="0"/>
                </a:lnTo>
                <a:lnTo>
                  <a:pt x="3783050" y="2053665"/>
                </a:lnTo>
                <a:lnTo>
                  <a:pt x="0" y="20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554956" y="4587214"/>
            <a:ext cx="749938" cy="771294"/>
          </a:xfrm>
          <a:custGeom>
            <a:avLst/>
            <a:gdLst/>
            <a:ahLst/>
            <a:cxnLst/>
            <a:rect l="l" t="t" r="r" b="b"/>
            <a:pathLst>
              <a:path w="749938" h="771294">
                <a:moveTo>
                  <a:pt x="0" y="0"/>
                </a:moveTo>
                <a:lnTo>
                  <a:pt x="749938" y="0"/>
                </a:lnTo>
                <a:lnTo>
                  <a:pt x="749938" y="771294"/>
                </a:lnTo>
                <a:lnTo>
                  <a:pt x="0" y="77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554956" y="5913453"/>
            <a:ext cx="749938" cy="771294"/>
          </a:xfrm>
          <a:custGeom>
            <a:avLst/>
            <a:gdLst/>
            <a:ahLst/>
            <a:cxnLst/>
            <a:rect l="l" t="t" r="r" b="b"/>
            <a:pathLst>
              <a:path w="749938" h="771294">
                <a:moveTo>
                  <a:pt x="0" y="0"/>
                </a:moveTo>
                <a:lnTo>
                  <a:pt x="749938" y="0"/>
                </a:lnTo>
                <a:lnTo>
                  <a:pt x="749938" y="771294"/>
                </a:lnTo>
                <a:lnTo>
                  <a:pt x="0" y="77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554956" y="3093711"/>
            <a:ext cx="749938" cy="771294"/>
          </a:xfrm>
          <a:custGeom>
            <a:avLst/>
            <a:gdLst/>
            <a:ahLst/>
            <a:cxnLst/>
            <a:rect l="l" t="t" r="r" b="b"/>
            <a:pathLst>
              <a:path w="749938" h="771294">
                <a:moveTo>
                  <a:pt x="0" y="0"/>
                </a:moveTo>
                <a:lnTo>
                  <a:pt x="749938" y="0"/>
                </a:lnTo>
                <a:lnTo>
                  <a:pt x="749938" y="771294"/>
                </a:lnTo>
                <a:lnTo>
                  <a:pt x="0" y="77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23"/>
          <p:cNvSpPr txBox="1"/>
          <p:nvPr/>
        </p:nvSpPr>
        <p:spPr>
          <a:xfrm>
            <a:off x="1817481" y="5700466"/>
            <a:ext cx="4214130" cy="12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9"/>
              </a:lnSpc>
            </a:pPr>
            <a:r>
              <a:rPr lang="pt-BR" sz="2649" dirty="0">
                <a:solidFill>
                  <a:srgbClr val="FFFFFF"/>
                </a:solidFill>
                <a:latin typeface="Montserrat Bold"/>
              </a:rPr>
              <a:t>1.285 pontos </a:t>
            </a:r>
          </a:p>
          <a:p>
            <a:pPr algn="l">
              <a:lnSpc>
                <a:spcPts val="3179"/>
              </a:lnSpc>
            </a:pPr>
            <a:r>
              <a:rPr lang="pt-BR" sz="2649" dirty="0">
                <a:solidFill>
                  <a:srgbClr val="FFFFFF"/>
                </a:solidFill>
                <a:latin typeface="Montserrat"/>
              </a:rPr>
              <a:t>Demanda Reprimida</a:t>
            </a:r>
          </a:p>
          <a:p>
            <a:pPr algn="l">
              <a:lnSpc>
                <a:spcPts val="3179"/>
              </a:lnSpc>
            </a:pPr>
            <a:r>
              <a:rPr lang="pt-BR" sz="2649" dirty="0">
                <a:solidFill>
                  <a:srgbClr val="FFFFFF"/>
                </a:solidFill>
                <a:latin typeface="Montserrat"/>
              </a:rPr>
              <a:t>IV e IAE</a:t>
            </a:r>
          </a:p>
        </p:txBody>
      </p:sp>
      <p:sp>
        <p:nvSpPr>
          <p:cNvPr id="24" name="Freeform 24"/>
          <p:cNvSpPr/>
          <p:nvPr/>
        </p:nvSpPr>
        <p:spPr>
          <a:xfrm>
            <a:off x="6021586" y="7014236"/>
            <a:ext cx="974741" cy="915039"/>
          </a:xfrm>
          <a:custGeom>
            <a:avLst/>
            <a:gdLst/>
            <a:ahLst/>
            <a:cxnLst/>
            <a:rect l="l" t="t" r="r" b="b"/>
            <a:pathLst>
              <a:path w="974741" h="915039">
                <a:moveTo>
                  <a:pt x="0" y="0"/>
                </a:moveTo>
                <a:lnTo>
                  <a:pt x="974742" y="0"/>
                </a:lnTo>
                <a:lnTo>
                  <a:pt x="974742" y="915039"/>
                </a:lnTo>
                <a:lnTo>
                  <a:pt x="0" y="915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6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1719939" y="7014236"/>
            <a:ext cx="1002312" cy="1002312"/>
          </a:xfrm>
          <a:custGeom>
            <a:avLst/>
            <a:gdLst/>
            <a:ahLst/>
            <a:cxnLst/>
            <a:rect l="l" t="t" r="r" b="b"/>
            <a:pathLst>
              <a:path w="1002312" h="1002312">
                <a:moveTo>
                  <a:pt x="0" y="0"/>
                </a:moveTo>
                <a:lnTo>
                  <a:pt x="1002312" y="0"/>
                </a:lnTo>
                <a:lnTo>
                  <a:pt x="1002312" y="1002312"/>
                </a:lnTo>
                <a:lnTo>
                  <a:pt x="0" y="100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TextBox 26"/>
          <p:cNvSpPr txBox="1"/>
          <p:nvPr/>
        </p:nvSpPr>
        <p:spPr>
          <a:xfrm>
            <a:off x="707780" y="863154"/>
            <a:ext cx="843622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2"/>
              </a:lnSpc>
            </a:pPr>
            <a:r>
              <a:rPr lang="en-US" sz="4135">
                <a:solidFill>
                  <a:srgbClr val="FFFFFF"/>
                </a:solidFill>
                <a:latin typeface="Montserrat Bold"/>
              </a:rPr>
              <a:t>SITUAÇÃO PARQUE ATUAL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07780" y="1491767"/>
            <a:ext cx="4767618" cy="61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2"/>
              </a:lnSpc>
            </a:pPr>
            <a:r>
              <a:rPr lang="en-US" sz="4135">
                <a:solidFill>
                  <a:srgbClr val="FFFFFF"/>
                </a:solidFill>
                <a:latin typeface="Montserrat Bold"/>
              </a:rPr>
              <a:t>SANTA MARIA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42554" y="4587214"/>
            <a:ext cx="680276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9"/>
              </a:lnSpc>
            </a:pPr>
            <a:r>
              <a:rPr lang="pt-BR" sz="2649" dirty="0">
                <a:solidFill>
                  <a:srgbClr val="FFFFFF"/>
                </a:solidFill>
                <a:latin typeface="Montserrat Bold"/>
              </a:rPr>
              <a:t>4,05% </a:t>
            </a:r>
          </a:p>
          <a:p>
            <a:pPr algn="l">
              <a:lnSpc>
                <a:spcPts val="3047"/>
              </a:lnSpc>
            </a:pPr>
            <a:r>
              <a:rPr lang="pt-BR" sz="2539" dirty="0">
                <a:solidFill>
                  <a:srgbClr val="FFFFFF"/>
                </a:solidFill>
                <a:latin typeface="Montserrat"/>
              </a:rPr>
              <a:t>Luminárias Led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33356" y="2968105"/>
            <a:ext cx="7591775" cy="12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9"/>
              </a:lnSpc>
            </a:pPr>
            <a:r>
              <a:rPr lang="pt-BR" sz="2649" dirty="0">
                <a:solidFill>
                  <a:srgbClr val="FFFFFF"/>
                </a:solidFill>
                <a:latin typeface="Montserrat Bold"/>
              </a:rPr>
              <a:t>27.973 pontos</a:t>
            </a:r>
          </a:p>
          <a:p>
            <a:pPr algn="l">
              <a:lnSpc>
                <a:spcPts val="3179"/>
              </a:lnSpc>
            </a:pPr>
            <a:r>
              <a:rPr lang="pt-BR" sz="2649" dirty="0">
                <a:solidFill>
                  <a:srgbClr val="FFFFFF"/>
                </a:solidFill>
                <a:latin typeface="Montserrat"/>
              </a:rPr>
              <a:t>Iluminação Viária, Iluminação de áreas  Especiais e Iluminação de Destaque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-188716" y="8146412"/>
            <a:ext cx="6312074" cy="229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292" lvl="2" indent="-355097" algn="l">
              <a:lnSpc>
                <a:spcPts val="2960"/>
              </a:lnSpc>
              <a:buFont typeface="Arial"/>
              <a:buChar char="⚬"/>
            </a:pPr>
            <a:r>
              <a:rPr lang="pt-BR" sz="2467" dirty="0">
                <a:solidFill>
                  <a:srgbClr val="FFFFFF"/>
                </a:solidFill>
                <a:latin typeface="Montserrat Bold"/>
              </a:rPr>
              <a:t>BUROCRACIA PARA CONTRATAÇÃO</a:t>
            </a:r>
          </a:p>
          <a:p>
            <a:pPr marL="1065292" lvl="2" indent="-355097" algn="l">
              <a:lnSpc>
                <a:spcPts val="2960"/>
              </a:lnSpc>
              <a:buFont typeface="Arial"/>
              <a:buChar char="⚬"/>
            </a:pPr>
            <a:r>
              <a:rPr lang="pt-BR" sz="2467" dirty="0">
                <a:solidFill>
                  <a:srgbClr val="FFFFFF"/>
                </a:solidFill>
                <a:latin typeface="Montserrat"/>
              </a:rPr>
              <a:t>Dificuldade para inovar</a:t>
            </a:r>
          </a:p>
          <a:p>
            <a:pPr marL="1065292" lvl="2" indent="-355097" algn="l">
              <a:lnSpc>
                <a:spcPts val="2960"/>
              </a:lnSpc>
              <a:buFont typeface="Arial"/>
              <a:buChar char="⚬"/>
            </a:pPr>
            <a:r>
              <a:rPr lang="pt-BR" sz="2467" dirty="0">
                <a:solidFill>
                  <a:srgbClr val="FFFFFF"/>
                </a:solidFill>
                <a:latin typeface="Montserrat"/>
              </a:rPr>
              <a:t>Modernização lenta</a:t>
            </a:r>
          </a:p>
          <a:p>
            <a:pPr marL="1065292" lvl="2" indent="-355097" algn="l">
              <a:lnSpc>
                <a:spcPts val="2960"/>
              </a:lnSpc>
              <a:buFont typeface="Arial"/>
              <a:buChar char="⚬"/>
            </a:pPr>
            <a:r>
              <a:rPr lang="pt-BR" sz="2467" dirty="0">
                <a:solidFill>
                  <a:srgbClr val="FFFFFF"/>
                </a:solidFill>
                <a:latin typeface="Montserrat"/>
              </a:rPr>
              <a:t>Atendimento lento </a:t>
            </a:r>
          </a:p>
          <a:p>
            <a:pPr algn="l">
              <a:lnSpc>
                <a:spcPts val="2960"/>
              </a:lnSpc>
            </a:pPr>
            <a:endParaRPr lang="pt-BR" sz="2467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016293" y="8146412"/>
            <a:ext cx="6312074" cy="229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292" lvl="2" indent="-355097">
              <a:lnSpc>
                <a:spcPts val="2960"/>
              </a:lnSpc>
              <a:buFont typeface="Arial"/>
              <a:buChar char="⚬"/>
            </a:pPr>
            <a:r>
              <a:rPr lang="pt-BR" sz="2467" dirty="0">
                <a:solidFill>
                  <a:srgbClr val="FFFFFF"/>
                </a:solidFill>
                <a:latin typeface="Montserrat Bold"/>
              </a:rPr>
              <a:t>GESTÃO DE CONTRATOS LEI 8.666/93, 14.133/2021</a:t>
            </a:r>
          </a:p>
          <a:p>
            <a:pPr marL="1065292" lvl="2" indent="-355097">
              <a:lnSpc>
                <a:spcPts val="2960"/>
              </a:lnSpc>
              <a:buFont typeface="Arial"/>
              <a:buChar char="⚬"/>
            </a:pPr>
            <a:r>
              <a:rPr lang="pt-BR" sz="2467" dirty="0">
                <a:solidFill>
                  <a:srgbClr val="FFFFFF"/>
                </a:solidFill>
                <a:latin typeface="Montserrat"/>
              </a:rPr>
              <a:t>Foco no serviço executado e não no desempenho</a:t>
            </a:r>
          </a:p>
          <a:p>
            <a:pPr marL="1065292" lvl="2" indent="-355097">
              <a:lnSpc>
                <a:spcPts val="2960"/>
              </a:lnSpc>
              <a:buFont typeface="Arial"/>
              <a:buChar char="⚬"/>
            </a:pPr>
            <a:r>
              <a:rPr lang="pt-BR" sz="2467" dirty="0">
                <a:solidFill>
                  <a:srgbClr val="FFFFFF"/>
                </a:solidFill>
                <a:latin typeface="Montserrat"/>
              </a:rPr>
              <a:t>Risco de O&amp;M da Prefeitura</a:t>
            </a:r>
          </a:p>
          <a:p>
            <a:pPr algn="l">
              <a:lnSpc>
                <a:spcPts val="2960"/>
              </a:lnSpc>
            </a:pPr>
            <a:endParaRPr lang="pt-BR" sz="2467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02058">
            <a:off x="16470383" y="3247827"/>
            <a:ext cx="1040062" cy="7011597"/>
            <a:chOff x="0" y="0"/>
            <a:chExt cx="273926" cy="18466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926" cy="1846676"/>
            </a:xfrm>
            <a:custGeom>
              <a:avLst/>
              <a:gdLst/>
              <a:ahLst/>
              <a:cxnLst/>
              <a:rect l="l" t="t" r="r" b="b"/>
              <a:pathLst>
                <a:path w="273926" h="1846676">
                  <a:moveTo>
                    <a:pt x="0" y="0"/>
                  </a:moveTo>
                  <a:lnTo>
                    <a:pt x="273926" y="0"/>
                  </a:lnTo>
                  <a:lnTo>
                    <a:pt x="273926" y="1846676"/>
                  </a:lnTo>
                  <a:lnTo>
                    <a:pt x="0" y="184667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7873">
            <a:off x="-197849" y="-357152"/>
            <a:ext cx="15103103" cy="12733987"/>
          </a:xfrm>
          <a:custGeom>
            <a:avLst/>
            <a:gdLst/>
            <a:ahLst/>
            <a:cxnLst/>
            <a:rect l="l" t="t" r="r" b="b"/>
            <a:pathLst>
              <a:path w="15103103" h="12733987">
                <a:moveTo>
                  <a:pt x="0" y="0"/>
                </a:moveTo>
                <a:lnTo>
                  <a:pt x="15103104" y="0"/>
                </a:lnTo>
                <a:lnTo>
                  <a:pt x="15103104" y="12733988"/>
                </a:lnTo>
                <a:lnTo>
                  <a:pt x="0" y="12733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7762" t="-2376" b="-237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 rot="1818395">
            <a:off x="14743960" y="324301"/>
            <a:ext cx="6812547" cy="13287655"/>
            <a:chOff x="0" y="0"/>
            <a:chExt cx="1794251" cy="34996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4251" cy="3499629"/>
            </a:xfrm>
            <a:custGeom>
              <a:avLst/>
              <a:gdLst/>
              <a:ahLst/>
              <a:cxnLst/>
              <a:rect l="l" t="t" r="r" b="b"/>
              <a:pathLst>
                <a:path w="1794251" h="3499629">
                  <a:moveTo>
                    <a:pt x="0" y="0"/>
                  </a:moveTo>
                  <a:lnTo>
                    <a:pt x="1794251" y="0"/>
                  </a:lnTo>
                  <a:lnTo>
                    <a:pt x="1794251" y="3499629"/>
                  </a:lnTo>
                  <a:lnTo>
                    <a:pt x="0" y="349962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818395">
            <a:off x="13145570" y="-1486112"/>
            <a:ext cx="1911338" cy="13805645"/>
            <a:chOff x="0" y="0"/>
            <a:chExt cx="503398" cy="36360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3398" cy="3636055"/>
            </a:xfrm>
            <a:custGeom>
              <a:avLst/>
              <a:gdLst/>
              <a:ahLst/>
              <a:cxnLst/>
              <a:rect l="l" t="t" r="r" b="b"/>
              <a:pathLst>
                <a:path w="503398" h="3636055">
                  <a:moveTo>
                    <a:pt x="0" y="0"/>
                  </a:moveTo>
                  <a:lnTo>
                    <a:pt x="503398" y="0"/>
                  </a:lnTo>
                  <a:lnTo>
                    <a:pt x="503398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802058">
            <a:off x="16389285" y="-2368730"/>
            <a:ext cx="2248004" cy="13805645"/>
            <a:chOff x="0" y="0"/>
            <a:chExt cx="592067" cy="36360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2067" cy="3636055"/>
            </a:xfrm>
            <a:custGeom>
              <a:avLst/>
              <a:gdLst/>
              <a:ahLst/>
              <a:cxnLst/>
              <a:rect l="l" t="t" r="r" b="b"/>
              <a:pathLst>
                <a:path w="592067" h="3636055">
                  <a:moveTo>
                    <a:pt x="0" y="0"/>
                  </a:moveTo>
                  <a:lnTo>
                    <a:pt x="592067" y="0"/>
                  </a:lnTo>
                  <a:lnTo>
                    <a:pt x="592067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02643" y="4297827"/>
            <a:ext cx="5270400" cy="5270400"/>
            <a:chOff x="0" y="0"/>
            <a:chExt cx="7027200" cy="7027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027164" cy="7027164"/>
            </a:xfrm>
            <a:custGeom>
              <a:avLst/>
              <a:gdLst/>
              <a:ahLst/>
              <a:cxnLst/>
              <a:rect l="l" t="t" r="r" b="b"/>
              <a:pathLst>
                <a:path w="7027164" h="7027164">
                  <a:moveTo>
                    <a:pt x="0" y="3513582"/>
                  </a:moveTo>
                  <a:cubicBezTo>
                    <a:pt x="0" y="1573149"/>
                    <a:pt x="1573149" y="0"/>
                    <a:pt x="3513582" y="0"/>
                  </a:cubicBezTo>
                  <a:cubicBezTo>
                    <a:pt x="5454015" y="0"/>
                    <a:pt x="7027164" y="1573149"/>
                    <a:pt x="7027164" y="3513582"/>
                  </a:cubicBezTo>
                  <a:cubicBezTo>
                    <a:pt x="7027164" y="5454015"/>
                    <a:pt x="5454142" y="7027164"/>
                    <a:pt x="3513582" y="7027164"/>
                  </a:cubicBezTo>
                  <a:cubicBezTo>
                    <a:pt x="1573022" y="7027164"/>
                    <a:pt x="0" y="5454142"/>
                    <a:pt x="0" y="3513582"/>
                  </a:cubicBezTo>
                  <a:close/>
                </a:path>
              </a:pathLst>
            </a:custGeom>
            <a:solidFill>
              <a:srgbClr val="0D3151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558668" y="4080677"/>
            <a:ext cx="5270400" cy="5270400"/>
            <a:chOff x="0" y="0"/>
            <a:chExt cx="7027200" cy="7027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027164" cy="7027164"/>
            </a:xfrm>
            <a:custGeom>
              <a:avLst/>
              <a:gdLst/>
              <a:ahLst/>
              <a:cxnLst/>
              <a:rect l="l" t="t" r="r" b="b"/>
              <a:pathLst>
                <a:path w="7027164" h="7027164">
                  <a:moveTo>
                    <a:pt x="0" y="3513582"/>
                  </a:moveTo>
                  <a:cubicBezTo>
                    <a:pt x="0" y="1573149"/>
                    <a:pt x="1573149" y="0"/>
                    <a:pt x="3513582" y="0"/>
                  </a:cubicBezTo>
                  <a:cubicBezTo>
                    <a:pt x="5454015" y="0"/>
                    <a:pt x="7027164" y="1573149"/>
                    <a:pt x="7027164" y="3513582"/>
                  </a:cubicBezTo>
                  <a:cubicBezTo>
                    <a:pt x="7027164" y="5454015"/>
                    <a:pt x="5454142" y="7027164"/>
                    <a:pt x="3513582" y="7027164"/>
                  </a:cubicBezTo>
                  <a:cubicBezTo>
                    <a:pt x="1573022" y="7027164"/>
                    <a:pt x="0" y="5454142"/>
                    <a:pt x="0" y="351358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393194" y="5238610"/>
            <a:ext cx="666294" cy="685268"/>
          </a:xfrm>
          <a:custGeom>
            <a:avLst/>
            <a:gdLst/>
            <a:ahLst/>
            <a:cxnLst/>
            <a:rect l="l" t="t" r="r" b="b"/>
            <a:pathLst>
              <a:path w="666294" h="685268">
                <a:moveTo>
                  <a:pt x="0" y="0"/>
                </a:moveTo>
                <a:lnTo>
                  <a:pt x="666294" y="0"/>
                </a:lnTo>
                <a:lnTo>
                  <a:pt x="666294" y="685268"/>
                </a:lnTo>
                <a:lnTo>
                  <a:pt x="0" y="685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472482" y="6617767"/>
            <a:ext cx="621535" cy="621529"/>
          </a:xfrm>
          <a:custGeom>
            <a:avLst/>
            <a:gdLst/>
            <a:ahLst/>
            <a:cxnLst/>
            <a:rect l="l" t="t" r="r" b="b"/>
            <a:pathLst>
              <a:path w="621535" h="621529">
                <a:moveTo>
                  <a:pt x="0" y="0"/>
                </a:moveTo>
                <a:lnTo>
                  <a:pt x="621535" y="0"/>
                </a:lnTo>
                <a:lnTo>
                  <a:pt x="621535" y="621529"/>
                </a:lnTo>
                <a:lnTo>
                  <a:pt x="0" y="621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1529392" y="3472843"/>
            <a:ext cx="674502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~37 Mil Pontos</a:t>
            </a:r>
            <a:r>
              <a:rPr lang="pt-BR" sz="2354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pt-BR" sz="2354" dirty="0">
                <a:solidFill>
                  <a:srgbClr val="FFFFFF"/>
                </a:solidFill>
                <a:latin typeface="Montserrat Bold"/>
              </a:rPr>
              <a:t>de Iluminação</a:t>
            </a:r>
          </a:p>
          <a:p>
            <a:pPr algn="l">
              <a:lnSpc>
                <a:spcPts val="2825"/>
              </a:lnSpc>
            </a:pPr>
            <a:r>
              <a:rPr lang="pt-BR" sz="2354" dirty="0">
                <a:solidFill>
                  <a:srgbClr val="FFFFFF"/>
                </a:solidFill>
                <a:latin typeface="Montserrat"/>
              </a:rPr>
              <a:t>Atendimento a </a:t>
            </a:r>
            <a:r>
              <a:rPr lang="pt-BR" sz="2354" dirty="0">
                <a:solidFill>
                  <a:srgbClr val="FFFFFF"/>
                </a:solidFill>
                <a:latin typeface="Montserrat Bold"/>
              </a:rPr>
              <a:t>demanda reprimida</a:t>
            </a:r>
          </a:p>
          <a:p>
            <a:pPr algn="l">
              <a:lnSpc>
                <a:spcPts val="2825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Expansão</a:t>
            </a:r>
            <a:r>
              <a:rPr lang="pt-BR" sz="2354" dirty="0">
                <a:solidFill>
                  <a:srgbClr val="FFFFFF"/>
                </a:solidFill>
                <a:latin typeface="Montserrat"/>
              </a:rPr>
              <a:t> da rede de iluminação</a:t>
            </a:r>
          </a:p>
        </p:txBody>
      </p:sp>
      <p:sp>
        <p:nvSpPr>
          <p:cNvPr id="22" name="Freeform 22"/>
          <p:cNvSpPr/>
          <p:nvPr/>
        </p:nvSpPr>
        <p:spPr>
          <a:xfrm>
            <a:off x="362447" y="3844939"/>
            <a:ext cx="666294" cy="685268"/>
          </a:xfrm>
          <a:custGeom>
            <a:avLst/>
            <a:gdLst/>
            <a:ahLst/>
            <a:cxnLst/>
            <a:rect l="l" t="t" r="r" b="b"/>
            <a:pathLst>
              <a:path w="666294" h="685268">
                <a:moveTo>
                  <a:pt x="0" y="0"/>
                </a:moveTo>
                <a:lnTo>
                  <a:pt x="666294" y="0"/>
                </a:lnTo>
                <a:lnTo>
                  <a:pt x="666294" y="685267"/>
                </a:lnTo>
                <a:lnTo>
                  <a:pt x="0" y="685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7946007" y="3872617"/>
            <a:ext cx="657590" cy="657590"/>
          </a:xfrm>
          <a:custGeom>
            <a:avLst/>
            <a:gdLst/>
            <a:ahLst/>
            <a:cxnLst/>
            <a:rect l="l" t="t" r="r" b="b"/>
            <a:pathLst>
              <a:path w="657590" h="657590">
                <a:moveTo>
                  <a:pt x="0" y="0"/>
                </a:moveTo>
                <a:lnTo>
                  <a:pt x="657590" y="0"/>
                </a:lnTo>
                <a:lnTo>
                  <a:pt x="657590" y="657590"/>
                </a:lnTo>
                <a:lnTo>
                  <a:pt x="0" y="657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7930237" y="5319410"/>
            <a:ext cx="637152" cy="522465"/>
          </a:xfrm>
          <a:custGeom>
            <a:avLst/>
            <a:gdLst/>
            <a:ahLst/>
            <a:cxnLst/>
            <a:rect l="l" t="t" r="r" b="b"/>
            <a:pathLst>
              <a:path w="637152" h="522465">
                <a:moveTo>
                  <a:pt x="0" y="0"/>
                </a:moveTo>
                <a:lnTo>
                  <a:pt x="637153" y="0"/>
                </a:lnTo>
                <a:lnTo>
                  <a:pt x="637153" y="522465"/>
                </a:lnTo>
                <a:lnTo>
                  <a:pt x="0" y="522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0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7749691" y="6677093"/>
            <a:ext cx="835633" cy="784451"/>
          </a:xfrm>
          <a:custGeom>
            <a:avLst/>
            <a:gdLst/>
            <a:ahLst/>
            <a:cxnLst/>
            <a:rect l="l" t="t" r="r" b="b"/>
            <a:pathLst>
              <a:path w="835633" h="784451">
                <a:moveTo>
                  <a:pt x="0" y="0"/>
                </a:moveTo>
                <a:lnTo>
                  <a:pt x="835633" y="0"/>
                </a:lnTo>
                <a:lnTo>
                  <a:pt x="835633" y="784451"/>
                </a:lnTo>
                <a:lnTo>
                  <a:pt x="0" y="784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60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452870" y="7711580"/>
            <a:ext cx="697462" cy="851862"/>
          </a:xfrm>
          <a:custGeom>
            <a:avLst/>
            <a:gdLst/>
            <a:ahLst/>
            <a:cxnLst/>
            <a:rect l="l" t="t" r="r" b="b"/>
            <a:pathLst>
              <a:path w="697462" h="851862">
                <a:moveTo>
                  <a:pt x="0" y="0"/>
                </a:moveTo>
                <a:lnTo>
                  <a:pt x="697462" y="0"/>
                </a:lnTo>
                <a:lnTo>
                  <a:pt x="697462" y="851862"/>
                </a:lnTo>
                <a:lnTo>
                  <a:pt x="0" y="8518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665030" y="7419467"/>
            <a:ext cx="192896" cy="186144"/>
          </a:xfrm>
          <a:custGeom>
            <a:avLst/>
            <a:gdLst/>
            <a:ahLst/>
            <a:cxnLst/>
            <a:rect l="l" t="t" r="r" b="b"/>
            <a:pathLst>
              <a:path w="192896" h="186144">
                <a:moveTo>
                  <a:pt x="0" y="0"/>
                </a:moveTo>
                <a:lnTo>
                  <a:pt x="192896" y="0"/>
                </a:lnTo>
                <a:lnTo>
                  <a:pt x="192896" y="186144"/>
                </a:lnTo>
                <a:lnTo>
                  <a:pt x="0" y="1861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707780" y="863154"/>
            <a:ext cx="7566636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2"/>
              </a:lnSpc>
            </a:pPr>
            <a:r>
              <a:rPr lang="pt-BR" sz="4135" dirty="0">
                <a:solidFill>
                  <a:srgbClr val="FFFFFF"/>
                </a:solidFill>
                <a:latin typeface="Montserrat Bold"/>
              </a:rPr>
              <a:t>SITUAÇÃO NOVO PARQUE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7780" y="1491767"/>
            <a:ext cx="4767618" cy="61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2"/>
              </a:lnSpc>
            </a:pPr>
            <a:r>
              <a:rPr lang="pt-BR" sz="4135" dirty="0">
                <a:solidFill>
                  <a:srgbClr val="FFFFFF"/>
                </a:solidFill>
                <a:latin typeface="Montserrat Bold"/>
              </a:rPr>
              <a:t>SANTA MARIA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45202" y="5157396"/>
            <a:ext cx="6044015" cy="99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100% </a:t>
            </a:r>
          </a:p>
          <a:p>
            <a:pPr algn="l">
              <a:lnSpc>
                <a:spcPts val="2707"/>
              </a:lnSpc>
            </a:pPr>
            <a:r>
              <a:rPr lang="pt-BR" sz="2256" dirty="0">
                <a:solidFill>
                  <a:srgbClr val="FFFFFF"/>
                </a:solidFill>
                <a:latin typeface="Montserrat"/>
              </a:rPr>
              <a:t>Luminárias </a:t>
            </a:r>
            <a:r>
              <a:rPr lang="pt-BR" sz="2256" dirty="0">
                <a:solidFill>
                  <a:srgbClr val="FFFFFF"/>
                </a:solidFill>
                <a:latin typeface="Montserrat Bold"/>
              </a:rPr>
              <a:t>Led</a:t>
            </a:r>
          </a:p>
          <a:p>
            <a:pPr algn="l">
              <a:lnSpc>
                <a:spcPts val="2354"/>
              </a:lnSpc>
            </a:pPr>
            <a:r>
              <a:rPr lang="pt-BR" sz="1961" dirty="0">
                <a:solidFill>
                  <a:srgbClr val="FFFFFF"/>
                </a:solidFill>
                <a:latin typeface="Montserrat"/>
              </a:rPr>
              <a:t>Atendimento </a:t>
            </a:r>
            <a:r>
              <a:rPr lang="pt-BR" sz="1961" dirty="0">
                <a:solidFill>
                  <a:srgbClr val="FFFFFF"/>
                </a:solidFill>
                <a:latin typeface="Montserrat Bold"/>
              </a:rPr>
              <a:t>NBR 5101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96159" y="7740168"/>
            <a:ext cx="4532772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20,6% </a:t>
            </a:r>
          </a:p>
          <a:p>
            <a:pPr algn="l">
              <a:lnSpc>
                <a:spcPts val="2707"/>
              </a:lnSpc>
            </a:pPr>
            <a:r>
              <a:rPr lang="pt-BR" sz="2256" dirty="0" err="1">
                <a:solidFill>
                  <a:srgbClr val="FFFFFF"/>
                </a:solidFill>
                <a:latin typeface="Montserrat"/>
              </a:rPr>
              <a:t>Telegestão</a:t>
            </a:r>
            <a:r>
              <a:rPr lang="pt-BR" sz="2256" dirty="0">
                <a:solidFill>
                  <a:srgbClr val="FFFFFF"/>
                </a:solidFill>
                <a:latin typeface="Montserrat"/>
              </a:rPr>
              <a:t> (V1,V2 e V3)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81269" y="6403664"/>
            <a:ext cx="3744105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73,5%</a:t>
            </a:r>
          </a:p>
          <a:p>
            <a:pPr algn="l">
              <a:lnSpc>
                <a:spcPts val="2707"/>
              </a:lnSpc>
            </a:pPr>
            <a:r>
              <a:rPr lang="pt-BR" sz="2256" dirty="0">
                <a:solidFill>
                  <a:srgbClr val="FFFFFF"/>
                </a:solidFill>
                <a:latin typeface="Montserrat"/>
              </a:rPr>
              <a:t>Eficientização</a:t>
            </a:r>
          </a:p>
          <a:p>
            <a:pPr algn="l">
              <a:lnSpc>
                <a:spcPts val="2707"/>
              </a:lnSpc>
            </a:pPr>
            <a:r>
              <a:rPr lang="pt-BR" sz="2256" dirty="0">
                <a:solidFill>
                  <a:srgbClr val="FFFFFF"/>
                </a:solidFill>
                <a:latin typeface="Montserrat"/>
              </a:rPr>
              <a:t>(Redução de carga)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81145" y="3760137"/>
            <a:ext cx="3921957" cy="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Centro de Controle Operacional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823414" y="5208123"/>
            <a:ext cx="3869787" cy="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Iluminação de destaque</a:t>
            </a:r>
          </a:p>
          <a:p>
            <a:pPr algn="l">
              <a:lnSpc>
                <a:spcPts val="3640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pt-BR" sz="2354" dirty="0">
                <a:solidFill>
                  <a:srgbClr val="FFFFFF"/>
                </a:solidFill>
                <a:latin typeface="Montserrat"/>
              </a:rPr>
              <a:t>em 25 bens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770942" y="6650567"/>
            <a:ext cx="3869787" cy="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Qualidade do serviço </a:t>
            </a:r>
          </a:p>
          <a:p>
            <a:pPr algn="l">
              <a:lnSpc>
                <a:spcPts val="3640"/>
              </a:lnSpc>
            </a:pPr>
            <a:r>
              <a:rPr lang="pt-BR" sz="2354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pt-BR" sz="2354" dirty="0">
                <a:solidFill>
                  <a:srgbClr val="FFFFFF"/>
                </a:solidFill>
                <a:latin typeface="Montserrat"/>
              </a:rPr>
              <a:t>Munícipio fiscaliza </a:t>
            </a:r>
          </a:p>
        </p:txBody>
      </p:sp>
      <p:sp>
        <p:nvSpPr>
          <p:cNvPr id="36" name="Freeform 36"/>
          <p:cNvSpPr/>
          <p:nvPr/>
        </p:nvSpPr>
        <p:spPr>
          <a:xfrm>
            <a:off x="13302343" y="5657915"/>
            <a:ext cx="3783050" cy="2053665"/>
          </a:xfrm>
          <a:custGeom>
            <a:avLst/>
            <a:gdLst/>
            <a:ahLst/>
            <a:cxnLst/>
            <a:rect l="l" t="t" r="r" b="b"/>
            <a:pathLst>
              <a:path w="3783050" h="2053665">
                <a:moveTo>
                  <a:pt x="0" y="0"/>
                </a:moveTo>
                <a:lnTo>
                  <a:pt x="3783050" y="0"/>
                </a:lnTo>
                <a:lnTo>
                  <a:pt x="3783050" y="2053665"/>
                </a:lnTo>
                <a:lnTo>
                  <a:pt x="0" y="2053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20975" y="-2081742"/>
            <a:ext cx="18529951" cy="12368742"/>
          </a:xfrm>
          <a:custGeom>
            <a:avLst/>
            <a:gdLst/>
            <a:ahLst/>
            <a:cxnLst/>
            <a:rect l="l" t="t" r="r" b="b"/>
            <a:pathLst>
              <a:path w="18529951" h="12368742">
                <a:moveTo>
                  <a:pt x="18529950" y="0"/>
                </a:moveTo>
                <a:lnTo>
                  <a:pt x="0" y="0"/>
                </a:lnTo>
                <a:lnTo>
                  <a:pt x="0" y="12368742"/>
                </a:lnTo>
                <a:lnTo>
                  <a:pt x="18529950" y="12368742"/>
                </a:lnTo>
                <a:lnTo>
                  <a:pt x="1852995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 rot="1037749">
            <a:off x="-320400" y="-1490479"/>
            <a:ext cx="2107962" cy="11992214"/>
            <a:chOff x="0" y="0"/>
            <a:chExt cx="555183" cy="31584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5183" cy="3158443"/>
            </a:xfrm>
            <a:custGeom>
              <a:avLst/>
              <a:gdLst/>
              <a:ahLst/>
              <a:cxnLst/>
              <a:rect l="l" t="t" r="r" b="b"/>
              <a:pathLst>
                <a:path w="555183" h="3158443">
                  <a:moveTo>
                    <a:pt x="0" y="0"/>
                  </a:moveTo>
                  <a:lnTo>
                    <a:pt x="555183" y="0"/>
                  </a:lnTo>
                  <a:lnTo>
                    <a:pt x="555183" y="3158443"/>
                  </a:lnTo>
                  <a:lnTo>
                    <a:pt x="0" y="315844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43188">
            <a:off x="16511479" y="-1318643"/>
            <a:ext cx="2107962" cy="11992214"/>
            <a:chOff x="0" y="0"/>
            <a:chExt cx="555183" cy="3158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5183" cy="3158443"/>
            </a:xfrm>
            <a:custGeom>
              <a:avLst/>
              <a:gdLst/>
              <a:ahLst/>
              <a:cxnLst/>
              <a:rect l="l" t="t" r="r" b="b"/>
              <a:pathLst>
                <a:path w="555183" h="3158443">
                  <a:moveTo>
                    <a:pt x="0" y="0"/>
                  </a:moveTo>
                  <a:lnTo>
                    <a:pt x="555183" y="0"/>
                  </a:lnTo>
                  <a:lnTo>
                    <a:pt x="555183" y="3158443"/>
                  </a:lnTo>
                  <a:lnTo>
                    <a:pt x="0" y="315844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8692293">
            <a:off x="424324" y="-4814095"/>
            <a:ext cx="2107962" cy="13805645"/>
            <a:chOff x="0" y="0"/>
            <a:chExt cx="555183" cy="36360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700570">
            <a:off x="15767862" y="-4814095"/>
            <a:ext cx="2107962" cy="13805645"/>
            <a:chOff x="0" y="0"/>
            <a:chExt cx="555183" cy="36360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802058">
            <a:off x="18326187" y="-3556281"/>
            <a:ext cx="2107962" cy="13805645"/>
            <a:chOff x="0" y="0"/>
            <a:chExt cx="555183" cy="36360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1810906">
            <a:off x="-2132142" y="-3556281"/>
            <a:ext cx="2107962" cy="13805645"/>
            <a:chOff x="0" y="0"/>
            <a:chExt cx="555183" cy="36360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194005" y="6215351"/>
            <a:ext cx="9806010" cy="304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80"/>
              </a:lnSpc>
            </a:pPr>
            <a:r>
              <a:rPr lang="en-US" sz="10800">
                <a:solidFill>
                  <a:srgbClr val="FFFFFF"/>
                </a:solidFill>
                <a:latin typeface="Montserrat Bold"/>
              </a:rPr>
              <a:t>Edital e Contrato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85236" y="1932999"/>
            <a:ext cx="3229940" cy="32299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8892" tIns="28892" rIns="28892" bIns="28892" rtlCol="0" anchor="ctr"/>
            <a:lstStyle/>
            <a:p>
              <a:pPr algn="ctr">
                <a:lnSpc>
                  <a:spcPts val="2660"/>
                </a:lnSpc>
              </a:pPr>
              <a:endParaRPr lang="pt-BR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55128" y="4305145"/>
            <a:ext cx="3344068" cy="334406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8892" tIns="28892" rIns="28892" bIns="28892" rtlCol="0" anchor="ctr"/>
            <a:lstStyle/>
            <a:p>
              <a:pPr algn="ctr">
                <a:lnSpc>
                  <a:spcPts val="2660"/>
                </a:lnSpc>
              </a:pPr>
              <a:endParaRPr lang="pt-BR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08554" y="1875935"/>
            <a:ext cx="3344068" cy="334406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8892" tIns="28892" rIns="28892" bIns="28892" rtlCol="0" anchor="ctr"/>
            <a:lstStyle/>
            <a:p>
              <a:pPr algn="ctr">
                <a:lnSpc>
                  <a:spcPts val="2660"/>
                </a:lnSpc>
              </a:pPr>
              <a:endParaRPr lang="pt-BR" dirty="0"/>
            </a:p>
          </p:txBody>
        </p:sp>
      </p:grpSp>
      <p:grpSp>
        <p:nvGrpSpPr>
          <p:cNvPr id="11" name="Group 11"/>
          <p:cNvGrpSpPr/>
          <p:nvPr/>
        </p:nvGrpSpPr>
        <p:grpSpPr>
          <a:xfrm rot="1086433">
            <a:off x="-951577" y="-2064112"/>
            <a:ext cx="2107962" cy="11563966"/>
            <a:chOff x="0" y="0"/>
            <a:chExt cx="555183" cy="30456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792394">
            <a:off x="-2049994" y="-4430642"/>
            <a:ext cx="2107962" cy="13805645"/>
            <a:chOff x="0" y="0"/>
            <a:chExt cx="555183" cy="36360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66582">
            <a:off x="16581402" y="-1735386"/>
            <a:ext cx="2107962" cy="11563966"/>
            <a:chOff x="0" y="0"/>
            <a:chExt cx="555183" cy="304565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802058">
            <a:off x="17634594" y="-4101917"/>
            <a:ext cx="2107962" cy="13805645"/>
            <a:chOff x="0" y="0"/>
            <a:chExt cx="555183" cy="36360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1244606">
            <a:off x="17243015" y="766464"/>
            <a:ext cx="2107962" cy="13805645"/>
            <a:chOff x="0" y="0"/>
            <a:chExt cx="555183" cy="36360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142143" y="2489906"/>
            <a:ext cx="2116126" cy="2116126"/>
          </a:xfrm>
          <a:custGeom>
            <a:avLst/>
            <a:gdLst/>
            <a:ahLst/>
            <a:cxnLst/>
            <a:rect l="l" t="t" r="r" b="b"/>
            <a:pathLst>
              <a:path w="2116126" h="2116126">
                <a:moveTo>
                  <a:pt x="0" y="0"/>
                </a:moveTo>
                <a:lnTo>
                  <a:pt x="2116126" y="0"/>
                </a:lnTo>
                <a:lnTo>
                  <a:pt x="2116126" y="2116126"/>
                </a:lnTo>
                <a:lnTo>
                  <a:pt x="0" y="2116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7" name="Freeform 27"/>
          <p:cNvSpPr/>
          <p:nvPr/>
        </p:nvSpPr>
        <p:spPr>
          <a:xfrm>
            <a:off x="7727218" y="4743512"/>
            <a:ext cx="2399888" cy="2399888"/>
          </a:xfrm>
          <a:custGeom>
            <a:avLst/>
            <a:gdLst/>
            <a:ahLst/>
            <a:cxnLst/>
            <a:rect l="l" t="t" r="r" b="b"/>
            <a:pathLst>
              <a:path w="2399888" h="2399888">
                <a:moveTo>
                  <a:pt x="0" y="0"/>
                </a:moveTo>
                <a:lnTo>
                  <a:pt x="2399888" y="0"/>
                </a:lnTo>
                <a:lnTo>
                  <a:pt x="2399888" y="2399888"/>
                </a:lnTo>
                <a:lnTo>
                  <a:pt x="0" y="2399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8" name="Freeform 28"/>
          <p:cNvSpPr/>
          <p:nvPr/>
        </p:nvSpPr>
        <p:spPr>
          <a:xfrm>
            <a:off x="12358272" y="2352425"/>
            <a:ext cx="2244633" cy="2391087"/>
          </a:xfrm>
          <a:custGeom>
            <a:avLst/>
            <a:gdLst/>
            <a:ahLst/>
            <a:cxnLst/>
            <a:rect l="l" t="t" r="r" b="b"/>
            <a:pathLst>
              <a:path w="2244633" h="2391087">
                <a:moveTo>
                  <a:pt x="0" y="0"/>
                </a:moveTo>
                <a:lnTo>
                  <a:pt x="2244633" y="0"/>
                </a:lnTo>
                <a:lnTo>
                  <a:pt x="2244633" y="2391087"/>
                </a:lnTo>
                <a:lnTo>
                  <a:pt x="0" y="2391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9" name="TextBox 29"/>
          <p:cNvSpPr txBox="1"/>
          <p:nvPr/>
        </p:nvSpPr>
        <p:spPr>
          <a:xfrm>
            <a:off x="2354959" y="5787923"/>
            <a:ext cx="3690494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pt-BR" sz="6389" spc="-62" dirty="0">
                <a:solidFill>
                  <a:srgbClr val="36373B"/>
                </a:solidFill>
                <a:latin typeface="Montserrat Bold"/>
              </a:rPr>
              <a:t>24 anos</a:t>
            </a:r>
          </a:p>
          <a:p>
            <a:pPr algn="ctr">
              <a:lnSpc>
                <a:spcPts val="2110"/>
              </a:lnSpc>
            </a:pPr>
            <a:r>
              <a:rPr lang="pt-BR" sz="1918" spc="-18" dirty="0">
                <a:solidFill>
                  <a:srgbClr val="36373B"/>
                </a:solidFill>
                <a:latin typeface="Montserrat Bold"/>
              </a:rPr>
              <a:t>de contrato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30193" y="8098041"/>
            <a:ext cx="6550845" cy="116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pt-BR" sz="6300" spc="-63" dirty="0">
                <a:solidFill>
                  <a:srgbClr val="36373B"/>
                </a:solidFill>
                <a:latin typeface="Montserrat Bold"/>
              </a:rPr>
              <a:t>R$ 750.493  mil </a:t>
            </a:r>
          </a:p>
          <a:p>
            <a:pPr algn="ctr">
              <a:lnSpc>
                <a:spcPts val="2110"/>
              </a:lnSpc>
            </a:pPr>
            <a:r>
              <a:rPr lang="pt-BR" sz="1918" spc="-63" dirty="0">
                <a:solidFill>
                  <a:srgbClr val="000000"/>
                </a:solidFill>
                <a:latin typeface="Montserrat Bold"/>
              </a:rPr>
              <a:t>de Contraprestação Mensal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59905" y="5435356"/>
            <a:ext cx="3841368" cy="150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7"/>
              </a:lnSpc>
            </a:pPr>
            <a:r>
              <a:rPr lang="pt-BR" sz="2661" spc="-87" dirty="0">
                <a:solidFill>
                  <a:srgbClr val="36373B"/>
                </a:solidFill>
                <a:latin typeface="Montserrat Bold"/>
              </a:rPr>
              <a:t>Julgamento por menor valor de contraprestação mensal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97917" y="576263"/>
            <a:ext cx="885849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pt-BR" sz="5857" dirty="0">
                <a:solidFill>
                  <a:srgbClr val="021D3C"/>
                </a:solidFill>
                <a:latin typeface="Montserrat Bold"/>
              </a:rPr>
              <a:t>EDITAL DE LICITAÇÃO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02058">
            <a:off x="15540503" y="-3090154"/>
            <a:ext cx="6864127" cy="13805645"/>
            <a:chOff x="0" y="0"/>
            <a:chExt cx="1807836" cy="36360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836" cy="3636055"/>
            </a:xfrm>
            <a:custGeom>
              <a:avLst/>
              <a:gdLst/>
              <a:ahLst/>
              <a:cxnLst/>
              <a:rect l="l" t="t" r="r" b="b"/>
              <a:pathLst>
                <a:path w="1807836" h="3636055">
                  <a:moveTo>
                    <a:pt x="0" y="0"/>
                  </a:moveTo>
                  <a:lnTo>
                    <a:pt x="1807836" y="0"/>
                  </a:lnTo>
                  <a:lnTo>
                    <a:pt x="1807836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818395">
            <a:off x="15592185" y="207439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779341">
            <a:off x="17147422" y="2682646"/>
            <a:ext cx="2107962" cy="11563966"/>
            <a:chOff x="0" y="0"/>
            <a:chExt cx="555183" cy="30456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40972" y="908732"/>
            <a:ext cx="885849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28"/>
              </a:lnSpc>
            </a:pPr>
            <a:r>
              <a:rPr lang="pt-BR" sz="5857" dirty="0">
                <a:solidFill>
                  <a:srgbClr val="021D3C"/>
                </a:solidFill>
                <a:latin typeface="Montserrat Bold"/>
              </a:rPr>
              <a:t>EDITAL DE LICITAÇÃO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0972" y="2394632"/>
            <a:ext cx="76001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pt-BR" sz="3499" dirty="0">
                <a:solidFill>
                  <a:srgbClr val="021D3C"/>
                </a:solidFill>
                <a:latin typeface="Montserrat Bold"/>
              </a:rPr>
              <a:t>CONDIÇÕES DE PARTICIPAÇÃO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0972" y="3040739"/>
            <a:ext cx="10327115" cy="27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pt-BR" sz="3604" dirty="0">
                <a:solidFill>
                  <a:srgbClr val="000000"/>
                </a:solidFill>
                <a:latin typeface="Montserrat"/>
              </a:rPr>
              <a:t>Empresas ou sociedades brasileiras ou estrangeiras, isoladamente ou em consórcio, fundos de investimento que atendam aos termos e às condições do edital, incluindo a legislação aplicável.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0972" y="8873846"/>
            <a:ext cx="365780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pt-BR" sz="2704" dirty="0">
                <a:solidFill>
                  <a:srgbClr val="021D3C"/>
                </a:solidFill>
                <a:latin typeface="Montserrat Bold"/>
              </a:rPr>
              <a:t>R$ 23 mi em investimentos anteriores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28765" y="8860344"/>
            <a:ext cx="412969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pt-BR" sz="2704" dirty="0">
                <a:solidFill>
                  <a:srgbClr val="021D3C"/>
                </a:solidFill>
                <a:latin typeface="Montserrat Bold"/>
              </a:rPr>
              <a:t>Operação e manutenção anterior em 13.986 pontos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9052149"/>
            <a:ext cx="4129693" cy="79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pt-BR" sz="2704" dirty="0">
                <a:solidFill>
                  <a:srgbClr val="021D3C"/>
                </a:solidFill>
                <a:latin typeface="Montserrat Bold"/>
              </a:rPr>
              <a:t>~ R$ 2.125 mi</a:t>
            </a:r>
          </a:p>
          <a:p>
            <a:pPr algn="ctr">
              <a:lnSpc>
                <a:spcPts val="3245"/>
              </a:lnSpc>
            </a:pPr>
            <a:r>
              <a:rPr lang="pt-BR" sz="2400" spc="-16" dirty="0">
                <a:solidFill>
                  <a:srgbClr val="7384A4"/>
                </a:solidFill>
                <a:latin typeface="Montserrat"/>
              </a:rPr>
              <a:t>(1% do valor do contrato)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0166" y="6361760"/>
            <a:ext cx="4088599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pt-BR" sz="2817" dirty="0">
                <a:solidFill>
                  <a:srgbClr val="021D3C"/>
                </a:solidFill>
                <a:latin typeface="Montserrat Bold"/>
              </a:rPr>
              <a:t>Qualificação Técnica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11515" y="6361760"/>
            <a:ext cx="4088599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817">
                <a:solidFill>
                  <a:srgbClr val="021D3C"/>
                </a:solidFill>
                <a:latin typeface="Montserrat Bold"/>
              </a:rPr>
              <a:t>Garantia de Proposta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45268" y="6912330"/>
            <a:ext cx="1649214" cy="1737678"/>
          </a:xfrm>
          <a:custGeom>
            <a:avLst/>
            <a:gdLst/>
            <a:ahLst/>
            <a:cxnLst/>
            <a:rect l="l" t="t" r="r" b="b"/>
            <a:pathLst>
              <a:path w="1649214" h="1737678">
                <a:moveTo>
                  <a:pt x="0" y="0"/>
                </a:moveTo>
                <a:lnTo>
                  <a:pt x="1649215" y="0"/>
                </a:lnTo>
                <a:lnTo>
                  <a:pt x="1649215" y="1737678"/>
                </a:lnTo>
                <a:lnTo>
                  <a:pt x="0" y="1737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5950857" y="6800411"/>
            <a:ext cx="1885508" cy="1961516"/>
          </a:xfrm>
          <a:custGeom>
            <a:avLst/>
            <a:gdLst/>
            <a:ahLst/>
            <a:cxnLst/>
            <a:rect l="l" t="t" r="r" b="b"/>
            <a:pathLst>
              <a:path w="1885508" h="1961516">
                <a:moveTo>
                  <a:pt x="0" y="0"/>
                </a:moveTo>
                <a:lnTo>
                  <a:pt x="1885508" y="0"/>
                </a:lnTo>
                <a:lnTo>
                  <a:pt x="1885508" y="1961516"/>
                </a:lnTo>
                <a:lnTo>
                  <a:pt x="0" y="1961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1" name="Freeform 21"/>
          <p:cNvSpPr/>
          <p:nvPr/>
        </p:nvSpPr>
        <p:spPr>
          <a:xfrm>
            <a:off x="10528417" y="7100739"/>
            <a:ext cx="1360860" cy="1360860"/>
          </a:xfrm>
          <a:custGeom>
            <a:avLst/>
            <a:gdLst/>
            <a:ahLst/>
            <a:cxnLst/>
            <a:rect l="l" t="t" r="r" b="b"/>
            <a:pathLst>
              <a:path w="1360860" h="1360860">
                <a:moveTo>
                  <a:pt x="0" y="0"/>
                </a:moveTo>
                <a:lnTo>
                  <a:pt x="1360859" y="0"/>
                </a:lnTo>
                <a:lnTo>
                  <a:pt x="1360859" y="1360860"/>
                </a:lnTo>
                <a:lnTo>
                  <a:pt x="0" y="1360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66582">
            <a:off x="16877198" y="-940858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7553944" y="-3295789"/>
            <a:ext cx="3309233" cy="13805645"/>
            <a:chOff x="0" y="0"/>
            <a:chExt cx="871568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1568" cy="3636055"/>
            </a:xfrm>
            <a:custGeom>
              <a:avLst/>
              <a:gdLst/>
              <a:ahLst/>
              <a:cxnLst/>
              <a:rect l="l" t="t" r="r" b="b"/>
              <a:pathLst>
                <a:path w="871568" h="3636055">
                  <a:moveTo>
                    <a:pt x="0" y="0"/>
                  </a:moveTo>
                  <a:lnTo>
                    <a:pt x="871568" y="0"/>
                  </a:lnTo>
                  <a:lnTo>
                    <a:pt x="871568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923726" y="-1781531"/>
            <a:ext cx="17987886" cy="2527808"/>
            <a:chOff x="0" y="0"/>
            <a:chExt cx="4737550" cy="6657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3334939"/>
            <a:ext cx="582366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pt-BR" sz="3604" dirty="0">
                <a:solidFill>
                  <a:srgbClr val="000000"/>
                </a:solidFill>
                <a:latin typeface="Montserrat"/>
              </a:rPr>
              <a:t>Realização da Licitação</a:t>
            </a:r>
          </a:p>
        </p:txBody>
      </p:sp>
      <p:sp>
        <p:nvSpPr>
          <p:cNvPr id="12" name="Freeform 12"/>
          <p:cNvSpPr/>
          <p:nvPr/>
        </p:nvSpPr>
        <p:spPr>
          <a:xfrm>
            <a:off x="6852361" y="2899391"/>
            <a:ext cx="3321201" cy="1415286"/>
          </a:xfrm>
          <a:custGeom>
            <a:avLst/>
            <a:gdLst/>
            <a:ahLst/>
            <a:cxnLst/>
            <a:rect l="l" t="t" r="r" b="b"/>
            <a:pathLst>
              <a:path w="3321201" h="1415286">
                <a:moveTo>
                  <a:pt x="0" y="0"/>
                </a:moveTo>
                <a:lnTo>
                  <a:pt x="3321202" y="0"/>
                </a:lnTo>
                <a:lnTo>
                  <a:pt x="3321202" y="1415286"/>
                </a:lnTo>
                <a:lnTo>
                  <a:pt x="0" y="141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3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3" name="Freeform 13"/>
          <p:cNvSpPr/>
          <p:nvPr/>
        </p:nvSpPr>
        <p:spPr>
          <a:xfrm>
            <a:off x="1420553" y="6558493"/>
            <a:ext cx="1185663" cy="1113041"/>
          </a:xfrm>
          <a:custGeom>
            <a:avLst/>
            <a:gdLst/>
            <a:ahLst/>
            <a:cxnLst/>
            <a:rect l="l" t="t" r="r" b="b"/>
            <a:pathLst>
              <a:path w="1185663" h="1113041">
                <a:moveTo>
                  <a:pt x="0" y="0"/>
                </a:moveTo>
                <a:lnTo>
                  <a:pt x="1185663" y="0"/>
                </a:lnTo>
                <a:lnTo>
                  <a:pt x="1185663" y="1113042"/>
                </a:lnTo>
                <a:lnTo>
                  <a:pt x="0" y="1113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49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4" name="Freeform 14"/>
          <p:cNvSpPr/>
          <p:nvPr/>
        </p:nvSpPr>
        <p:spPr>
          <a:xfrm>
            <a:off x="5457945" y="6402410"/>
            <a:ext cx="1269124" cy="1269124"/>
          </a:xfrm>
          <a:custGeom>
            <a:avLst/>
            <a:gdLst/>
            <a:ahLst/>
            <a:cxnLst/>
            <a:rect l="l" t="t" r="r" b="b"/>
            <a:pathLst>
              <a:path w="1269124" h="1269124">
                <a:moveTo>
                  <a:pt x="0" y="0"/>
                </a:moveTo>
                <a:lnTo>
                  <a:pt x="1269124" y="0"/>
                </a:lnTo>
                <a:lnTo>
                  <a:pt x="1269124" y="1269125"/>
                </a:lnTo>
                <a:lnTo>
                  <a:pt x="0" y="1269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5" name="Freeform 15"/>
          <p:cNvSpPr/>
          <p:nvPr/>
        </p:nvSpPr>
        <p:spPr>
          <a:xfrm>
            <a:off x="10057770" y="6466795"/>
            <a:ext cx="1390283" cy="1296439"/>
          </a:xfrm>
          <a:custGeom>
            <a:avLst/>
            <a:gdLst/>
            <a:ahLst/>
            <a:cxnLst/>
            <a:rect l="l" t="t" r="r" b="b"/>
            <a:pathLst>
              <a:path w="1390283" h="1296439">
                <a:moveTo>
                  <a:pt x="0" y="0"/>
                </a:moveTo>
                <a:lnTo>
                  <a:pt x="1390283" y="0"/>
                </a:lnTo>
                <a:lnTo>
                  <a:pt x="1390283" y="1296439"/>
                </a:lnTo>
                <a:lnTo>
                  <a:pt x="0" y="1296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605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6" name="Freeform 16"/>
          <p:cNvSpPr/>
          <p:nvPr/>
        </p:nvSpPr>
        <p:spPr>
          <a:xfrm>
            <a:off x="14865882" y="6466795"/>
            <a:ext cx="1226023" cy="1316534"/>
          </a:xfrm>
          <a:custGeom>
            <a:avLst/>
            <a:gdLst/>
            <a:ahLst/>
            <a:cxnLst/>
            <a:rect l="l" t="t" r="r" b="b"/>
            <a:pathLst>
              <a:path w="1226023" h="1316534">
                <a:moveTo>
                  <a:pt x="0" y="0"/>
                </a:moveTo>
                <a:lnTo>
                  <a:pt x="1226023" y="0"/>
                </a:lnTo>
                <a:lnTo>
                  <a:pt x="1226023" y="1316534"/>
                </a:lnTo>
                <a:lnTo>
                  <a:pt x="0" y="131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13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7" name="Freeform 17"/>
          <p:cNvSpPr/>
          <p:nvPr/>
        </p:nvSpPr>
        <p:spPr>
          <a:xfrm>
            <a:off x="3410153" y="6756891"/>
            <a:ext cx="1389324" cy="736342"/>
          </a:xfrm>
          <a:custGeom>
            <a:avLst/>
            <a:gdLst/>
            <a:ahLst/>
            <a:cxnLst/>
            <a:rect l="l" t="t" r="r" b="b"/>
            <a:pathLst>
              <a:path w="1389324" h="736342">
                <a:moveTo>
                  <a:pt x="0" y="0"/>
                </a:moveTo>
                <a:lnTo>
                  <a:pt x="1389324" y="0"/>
                </a:lnTo>
                <a:lnTo>
                  <a:pt x="1389324" y="736342"/>
                </a:lnTo>
                <a:lnTo>
                  <a:pt x="0" y="736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8" name="Freeform 18"/>
          <p:cNvSpPr/>
          <p:nvPr/>
        </p:nvSpPr>
        <p:spPr>
          <a:xfrm>
            <a:off x="7695803" y="6756891"/>
            <a:ext cx="1389324" cy="736342"/>
          </a:xfrm>
          <a:custGeom>
            <a:avLst/>
            <a:gdLst/>
            <a:ahLst/>
            <a:cxnLst/>
            <a:rect l="l" t="t" r="r" b="b"/>
            <a:pathLst>
              <a:path w="1389324" h="736342">
                <a:moveTo>
                  <a:pt x="0" y="0"/>
                </a:moveTo>
                <a:lnTo>
                  <a:pt x="1389324" y="0"/>
                </a:lnTo>
                <a:lnTo>
                  <a:pt x="1389324" y="736342"/>
                </a:lnTo>
                <a:lnTo>
                  <a:pt x="0" y="736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9" name="Freeform 19"/>
          <p:cNvSpPr/>
          <p:nvPr/>
        </p:nvSpPr>
        <p:spPr>
          <a:xfrm>
            <a:off x="12610103" y="6756891"/>
            <a:ext cx="1389324" cy="736342"/>
          </a:xfrm>
          <a:custGeom>
            <a:avLst/>
            <a:gdLst/>
            <a:ahLst/>
            <a:cxnLst/>
            <a:rect l="l" t="t" r="r" b="b"/>
            <a:pathLst>
              <a:path w="1389324" h="736342">
                <a:moveTo>
                  <a:pt x="0" y="0"/>
                </a:moveTo>
                <a:lnTo>
                  <a:pt x="1389324" y="0"/>
                </a:lnTo>
                <a:lnTo>
                  <a:pt x="1389324" y="736342"/>
                </a:lnTo>
                <a:lnTo>
                  <a:pt x="0" y="736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TextBox 20"/>
          <p:cNvSpPr txBox="1"/>
          <p:nvPr/>
        </p:nvSpPr>
        <p:spPr>
          <a:xfrm>
            <a:off x="1028700" y="1019175"/>
            <a:ext cx="885849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28"/>
              </a:lnSpc>
            </a:pPr>
            <a:r>
              <a:rPr lang="pt-BR" sz="5857" dirty="0">
                <a:solidFill>
                  <a:srgbClr val="021D3C"/>
                </a:solidFill>
                <a:latin typeface="Montserrat Bold"/>
              </a:rPr>
              <a:t>EDITAL DE LICITAÇÃO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123825"/>
            <a:ext cx="122560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9"/>
              </a:lnSpc>
            </a:pPr>
            <a:r>
              <a:rPr lang="pt-BR" sz="3057" dirty="0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295752"/>
            <a:ext cx="914486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pt-BR" sz="3604" dirty="0">
                <a:solidFill>
                  <a:srgbClr val="000000"/>
                </a:solidFill>
                <a:latin typeface="Montserrat"/>
              </a:rPr>
              <a:t>Condições para assinatura do contrato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0737" y="8385910"/>
            <a:ext cx="3824078" cy="40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Constituição da SPE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43887" y="8145869"/>
            <a:ext cx="3051916" cy="82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R$ 11.58 mi de Integralização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554618" y="8143303"/>
            <a:ext cx="4396587" cy="167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pt-BR" sz="2710" spc="-86" dirty="0">
                <a:solidFill>
                  <a:srgbClr val="000000"/>
                </a:solidFill>
                <a:latin typeface="Montserrat"/>
              </a:rPr>
              <a:t>Constituição garantia de execução do contrato </a:t>
            </a:r>
          </a:p>
          <a:p>
            <a:pPr algn="ctr">
              <a:lnSpc>
                <a:spcPts val="3252"/>
              </a:lnSpc>
            </a:pPr>
            <a:r>
              <a:rPr lang="pt-BR" sz="2710" spc="-16" dirty="0">
                <a:solidFill>
                  <a:srgbClr val="7384A4"/>
                </a:solidFill>
                <a:latin typeface="Montserrat"/>
              </a:rPr>
              <a:t>(5% do valor do contrato)</a:t>
            </a:r>
          </a:p>
          <a:p>
            <a:pPr algn="ctr">
              <a:lnSpc>
                <a:spcPts val="3252"/>
              </a:lnSpc>
            </a:pPr>
            <a:endParaRPr lang="pt-BR" sz="2710" spc="-16" dirty="0">
              <a:solidFill>
                <a:srgbClr val="7384A4"/>
              </a:solidFill>
              <a:latin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284762" y="8143303"/>
            <a:ext cx="4793871" cy="82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Comprovação do pagamento ao BRDE e B3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86433">
            <a:off x="-951577" y="-2064112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792394">
            <a:off x="-2049994" y="-443064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66582">
            <a:off x="16581402" y="-1735386"/>
            <a:ext cx="2107962" cy="11563966"/>
            <a:chOff x="0" y="0"/>
            <a:chExt cx="555183" cy="30456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802058">
            <a:off x="17634594" y="-4101917"/>
            <a:ext cx="2107962" cy="13805645"/>
            <a:chOff x="0" y="0"/>
            <a:chExt cx="555183" cy="36360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244606">
            <a:off x="17243015" y="766464"/>
            <a:ext cx="2107962" cy="13805645"/>
            <a:chOff x="0" y="0"/>
            <a:chExt cx="555183" cy="36360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232205" y="6536056"/>
            <a:ext cx="4110424" cy="1847370"/>
          </a:xfrm>
          <a:custGeom>
            <a:avLst/>
            <a:gdLst/>
            <a:ahLst/>
            <a:cxnLst/>
            <a:rect l="l" t="t" r="r" b="b"/>
            <a:pathLst>
              <a:path w="4110424" h="1847370">
                <a:moveTo>
                  <a:pt x="0" y="0"/>
                </a:moveTo>
                <a:lnTo>
                  <a:pt x="4110424" y="0"/>
                </a:lnTo>
                <a:lnTo>
                  <a:pt x="4110424" y="1847370"/>
                </a:lnTo>
                <a:lnTo>
                  <a:pt x="0" y="1847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97" t="-14227" r="-15253" b="-25673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8" name="Freeform 18"/>
          <p:cNvSpPr/>
          <p:nvPr/>
        </p:nvSpPr>
        <p:spPr>
          <a:xfrm>
            <a:off x="3726455" y="6927536"/>
            <a:ext cx="2872531" cy="1449940"/>
          </a:xfrm>
          <a:custGeom>
            <a:avLst/>
            <a:gdLst/>
            <a:ahLst/>
            <a:cxnLst/>
            <a:rect l="l" t="t" r="r" b="b"/>
            <a:pathLst>
              <a:path w="2872531" h="1449940">
                <a:moveTo>
                  <a:pt x="0" y="0"/>
                </a:moveTo>
                <a:lnTo>
                  <a:pt x="2872531" y="0"/>
                </a:lnTo>
                <a:lnTo>
                  <a:pt x="2872531" y="1449940"/>
                </a:lnTo>
                <a:lnTo>
                  <a:pt x="0" y="1449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77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9" name="Freeform 19"/>
          <p:cNvSpPr/>
          <p:nvPr/>
        </p:nvSpPr>
        <p:spPr>
          <a:xfrm>
            <a:off x="3726455" y="3694719"/>
            <a:ext cx="3389523" cy="1794830"/>
          </a:xfrm>
          <a:custGeom>
            <a:avLst/>
            <a:gdLst/>
            <a:ahLst/>
            <a:cxnLst/>
            <a:rect l="l" t="t" r="r" b="b"/>
            <a:pathLst>
              <a:path w="3389523" h="1794830">
                <a:moveTo>
                  <a:pt x="0" y="0"/>
                </a:moveTo>
                <a:lnTo>
                  <a:pt x="3389523" y="0"/>
                </a:lnTo>
                <a:lnTo>
                  <a:pt x="3389523" y="1794830"/>
                </a:lnTo>
                <a:lnTo>
                  <a:pt x="0" y="1794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9" b="-125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8806527" y="3061138"/>
            <a:ext cx="4961781" cy="2428411"/>
          </a:xfrm>
          <a:custGeom>
            <a:avLst/>
            <a:gdLst/>
            <a:ahLst/>
            <a:cxnLst/>
            <a:rect l="l" t="t" r="r" b="b"/>
            <a:pathLst>
              <a:path w="4961781" h="2428411">
                <a:moveTo>
                  <a:pt x="0" y="0"/>
                </a:moveTo>
                <a:lnTo>
                  <a:pt x="4961781" y="0"/>
                </a:lnTo>
                <a:lnTo>
                  <a:pt x="4961781" y="2428411"/>
                </a:lnTo>
                <a:lnTo>
                  <a:pt x="0" y="2428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" b="-30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21" name="Group 21"/>
          <p:cNvGrpSpPr/>
          <p:nvPr/>
        </p:nvGrpSpPr>
        <p:grpSpPr>
          <a:xfrm>
            <a:off x="-570335" y="9493459"/>
            <a:ext cx="14338643" cy="2527808"/>
            <a:chOff x="0" y="0"/>
            <a:chExt cx="3776433" cy="6657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76433" cy="665760"/>
            </a:xfrm>
            <a:custGeom>
              <a:avLst/>
              <a:gdLst/>
              <a:ahLst/>
              <a:cxnLst/>
              <a:rect l="l" t="t" r="r" b="b"/>
              <a:pathLst>
                <a:path w="3776433" h="665760">
                  <a:moveTo>
                    <a:pt x="27537" y="0"/>
                  </a:moveTo>
                  <a:lnTo>
                    <a:pt x="3748896" y="0"/>
                  </a:lnTo>
                  <a:cubicBezTo>
                    <a:pt x="3756199" y="0"/>
                    <a:pt x="3763203" y="2901"/>
                    <a:pt x="3768367" y="8065"/>
                  </a:cubicBezTo>
                  <a:cubicBezTo>
                    <a:pt x="3773532" y="13229"/>
                    <a:pt x="3776433" y="20233"/>
                    <a:pt x="3776433" y="27537"/>
                  </a:cubicBezTo>
                  <a:lnTo>
                    <a:pt x="3776433" y="638223"/>
                  </a:lnTo>
                  <a:cubicBezTo>
                    <a:pt x="3776433" y="645527"/>
                    <a:pt x="3773532" y="652531"/>
                    <a:pt x="3768367" y="657695"/>
                  </a:cubicBezTo>
                  <a:cubicBezTo>
                    <a:pt x="3763203" y="662859"/>
                    <a:pt x="3756199" y="665760"/>
                    <a:pt x="3748896" y="665760"/>
                  </a:cubicBezTo>
                  <a:lnTo>
                    <a:pt x="27537" y="665760"/>
                  </a:lnTo>
                  <a:cubicBezTo>
                    <a:pt x="20233" y="665760"/>
                    <a:pt x="13229" y="662859"/>
                    <a:pt x="8065" y="657695"/>
                  </a:cubicBezTo>
                  <a:cubicBezTo>
                    <a:pt x="2901" y="652531"/>
                    <a:pt x="0" y="645527"/>
                    <a:pt x="0" y="638223"/>
                  </a:cubicBezTo>
                  <a:lnTo>
                    <a:pt x="0" y="27537"/>
                  </a:lnTo>
                  <a:cubicBezTo>
                    <a:pt x="0" y="20233"/>
                    <a:pt x="2901" y="13229"/>
                    <a:pt x="8065" y="8065"/>
                  </a:cubicBezTo>
                  <a:cubicBezTo>
                    <a:pt x="13229" y="2901"/>
                    <a:pt x="20233" y="0"/>
                    <a:pt x="27537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41514" y="383431"/>
            <a:ext cx="1410728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pt-BR" sz="6000" dirty="0">
                <a:solidFill>
                  <a:srgbClr val="2A446F"/>
                </a:solidFill>
                <a:latin typeface="Montserrat Bold"/>
              </a:rPr>
              <a:t>INSTITUIÇÕES ENVOLVIDAS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4340" y="9572524"/>
            <a:ext cx="16324373" cy="546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2"/>
              </a:lnSpc>
            </a:pPr>
            <a:r>
              <a:rPr lang="en-US" sz="3237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02058">
            <a:off x="15540503" y="-3090154"/>
            <a:ext cx="6864127" cy="13805645"/>
            <a:chOff x="0" y="0"/>
            <a:chExt cx="1807836" cy="36360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836" cy="3636055"/>
            </a:xfrm>
            <a:custGeom>
              <a:avLst/>
              <a:gdLst/>
              <a:ahLst/>
              <a:cxnLst/>
              <a:rect l="l" t="t" r="r" b="b"/>
              <a:pathLst>
                <a:path w="1807836" h="3636055">
                  <a:moveTo>
                    <a:pt x="0" y="0"/>
                  </a:moveTo>
                  <a:lnTo>
                    <a:pt x="1807836" y="0"/>
                  </a:lnTo>
                  <a:lnTo>
                    <a:pt x="1807836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818395">
            <a:off x="15592185" y="207439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779341">
            <a:off x="17147422" y="2682646"/>
            <a:ext cx="2107962" cy="11563966"/>
            <a:chOff x="0" y="0"/>
            <a:chExt cx="555183" cy="30456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40972" y="841935"/>
            <a:ext cx="13038851" cy="96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</a:pPr>
            <a:r>
              <a:rPr lang="pt-BR" sz="6415" dirty="0">
                <a:solidFill>
                  <a:srgbClr val="021D3C"/>
                </a:solidFill>
                <a:latin typeface="Montserrat Bold"/>
              </a:rPr>
              <a:t>MINUTA DO CONTRATO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0972" y="1930948"/>
            <a:ext cx="914486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pt-BR" sz="3604" dirty="0">
                <a:solidFill>
                  <a:srgbClr val="000000"/>
                </a:solidFill>
                <a:latin typeface="Montserrat"/>
              </a:rPr>
              <a:t>Remuneração da Concessionária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69420" y="3812668"/>
            <a:ext cx="2318539" cy="231853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580872" y="3812668"/>
            <a:ext cx="2318539" cy="231853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387080" y="3812668"/>
            <a:ext cx="2318539" cy="231853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754516" y="4253828"/>
            <a:ext cx="1548348" cy="1610764"/>
          </a:xfrm>
          <a:custGeom>
            <a:avLst/>
            <a:gdLst/>
            <a:ahLst/>
            <a:cxnLst/>
            <a:rect l="l" t="t" r="r" b="b"/>
            <a:pathLst>
              <a:path w="1548348" h="1610764">
                <a:moveTo>
                  <a:pt x="0" y="0"/>
                </a:moveTo>
                <a:lnTo>
                  <a:pt x="1548347" y="0"/>
                </a:lnTo>
                <a:lnTo>
                  <a:pt x="1548347" y="1610765"/>
                </a:lnTo>
                <a:lnTo>
                  <a:pt x="0" y="1610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43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3" name="Freeform 23"/>
          <p:cNvSpPr/>
          <p:nvPr/>
        </p:nvSpPr>
        <p:spPr>
          <a:xfrm>
            <a:off x="6862832" y="4253828"/>
            <a:ext cx="1667296" cy="1523491"/>
          </a:xfrm>
          <a:custGeom>
            <a:avLst/>
            <a:gdLst/>
            <a:ahLst/>
            <a:cxnLst/>
            <a:rect l="l" t="t" r="r" b="b"/>
            <a:pathLst>
              <a:path w="1667296" h="1523491">
                <a:moveTo>
                  <a:pt x="0" y="0"/>
                </a:moveTo>
                <a:lnTo>
                  <a:pt x="1667296" y="0"/>
                </a:lnTo>
                <a:lnTo>
                  <a:pt x="1667296" y="1523492"/>
                </a:lnTo>
                <a:lnTo>
                  <a:pt x="0" y="1523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57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4" name="Freeform 24"/>
          <p:cNvSpPr/>
          <p:nvPr/>
        </p:nvSpPr>
        <p:spPr>
          <a:xfrm>
            <a:off x="11795010" y="4166556"/>
            <a:ext cx="1502405" cy="1610764"/>
          </a:xfrm>
          <a:custGeom>
            <a:avLst/>
            <a:gdLst/>
            <a:ahLst/>
            <a:cxnLst/>
            <a:rect l="l" t="t" r="r" b="b"/>
            <a:pathLst>
              <a:path w="1502405" h="1610764">
                <a:moveTo>
                  <a:pt x="0" y="0"/>
                </a:moveTo>
                <a:lnTo>
                  <a:pt x="1502405" y="0"/>
                </a:lnTo>
                <a:lnTo>
                  <a:pt x="1502405" y="1610764"/>
                </a:lnTo>
                <a:lnTo>
                  <a:pt x="0" y="161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31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5" name="TextBox 25"/>
          <p:cNvSpPr txBox="1"/>
          <p:nvPr/>
        </p:nvSpPr>
        <p:spPr>
          <a:xfrm>
            <a:off x="640972" y="6407432"/>
            <a:ext cx="4119666" cy="124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Atrelada ao percentual de modernização e eficientização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54880" y="6407432"/>
            <a:ext cx="4119666" cy="124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Atrelada ao desempenho na prestação do serviço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86380" y="6611578"/>
            <a:ext cx="4119666" cy="82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Reajuste anual pelo IPCA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71990">
            <a:off x="16691563" y="-2925627"/>
            <a:ext cx="2107962" cy="7908654"/>
            <a:chOff x="0" y="0"/>
            <a:chExt cx="555183" cy="2082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2082938"/>
            </a:xfrm>
            <a:custGeom>
              <a:avLst/>
              <a:gdLst/>
              <a:ahLst/>
              <a:cxnLst/>
              <a:rect l="l" t="t" r="r" b="b"/>
              <a:pathLst>
                <a:path w="555183" h="2082938">
                  <a:moveTo>
                    <a:pt x="0" y="0"/>
                  </a:moveTo>
                  <a:lnTo>
                    <a:pt x="555183" y="0"/>
                  </a:lnTo>
                  <a:lnTo>
                    <a:pt x="555183" y="2082938"/>
                  </a:lnTo>
                  <a:lnTo>
                    <a:pt x="0" y="2082938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8195361" y="-440221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923726" y="-1781531"/>
            <a:ext cx="17987886" cy="2527808"/>
            <a:chOff x="0" y="0"/>
            <a:chExt cx="4737550" cy="6657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3825"/>
            <a:ext cx="122560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9"/>
              </a:lnSpc>
            </a:pPr>
            <a:r>
              <a:rPr lang="pt-BR" sz="3057" dirty="0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305" y="1130293"/>
            <a:ext cx="1303885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</a:pPr>
            <a:r>
              <a:rPr lang="pt-BR" sz="6415" dirty="0">
                <a:solidFill>
                  <a:srgbClr val="021D3C"/>
                </a:solidFill>
                <a:latin typeface="Montserrat Bold"/>
              </a:rPr>
              <a:t>MINUTA DO CONTRATO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7305" y="2272010"/>
            <a:ext cx="1452756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pt-BR" sz="3600" dirty="0">
                <a:solidFill>
                  <a:srgbClr val="000000"/>
                </a:solidFill>
                <a:latin typeface="Montserrat"/>
              </a:rPr>
              <a:t>Contratação do fornecimento de energia elétrica para iluminação e pagamento das faturas pelo Poder Concedente.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23134" y="4743610"/>
            <a:ext cx="12041732" cy="3788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2"/>
              </a:lnSpc>
            </a:pPr>
            <a:r>
              <a:rPr lang="pt-BR" sz="2710" spc="-89" dirty="0">
                <a:solidFill>
                  <a:srgbClr val="000000"/>
                </a:solidFill>
                <a:latin typeface="Montserrat Bold"/>
              </a:rPr>
              <a:t>VERIFICAÇÃO INDEPENDENTE </a:t>
            </a:r>
          </a:p>
          <a:p>
            <a:pPr>
              <a:lnSpc>
                <a:spcPts val="3252"/>
              </a:lnSpc>
            </a:pPr>
            <a:endParaRPr lang="pt-BR" sz="2710" spc="-89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3252"/>
              </a:lnSpc>
            </a:pPr>
            <a:r>
              <a:rPr lang="pt-BR" sz="2710" spc="-89" dirty="0">
                <a:solidFill>
                  <a:srgbClr val="000000"/>
                </a:solidFill>
                <a:latin typeface="Montserrat"/>
              </a:rPr>
              <a:t>Serviço técnico de verificação independente para auxiliar o Poder Concedente: </a:t>
            </a:r>
          </a:p>
          <a:p>
            <a:pPr>
              <a:lnSpc>
                <a:spcPts val="3252"/>
              </a:lnSpc>
            </a:pPr>
            <a:endParaRPr lang="pt-BR" sz="2710" spc="-89" dirty="0">
              <a:solidFill>
                <a:srgbClr val="000000"/>
              </a:solidFill>
              <a:latin typeface="Montserrat"/>
            </a:endParaRPr>
          </a:p>
          <a:p>
            <a:pPr marL="1170462" lvl="2" indent="-390154">
              <a:lnSpc>
                <a:spcPts val="3252"/>
              </a:lnSpc>
              <a:buFont typeface="Arial"/>
              <a:buChar char="⚬"/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No acompanhamento da execução do contrato.</a:t>
            </a:r>
          </a:p>
          <a:p>
            <a:pPr marL="1170462" lvl="2" indent="-390154">
              <a:lnSpc>
                <a:spcPts val="3252"/>
              </a:lnSpc>
              <a:buFont typeface="Arial"/>
              <a:buChar char="⚬"/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Na avaliação do Sistema de Mensuração de Desempenho.</a:t>
            </a:r>
          </a:p>
          <a:p>
            <a:pPr marL="1170462" lvl="2" indent="-390154">
              <a:lnSpc>
                <a:spcPts val="3252"/>
              </a:lnSpc>
              <a:buFont typeface="Arial"/>
              <a:buChar char="⚬"/>
            </a:pPr>
            <a:r>
              <a:rPr lang="pt-BR" sz="2710" dirty="0">
                <a:solidFill>
                  <a:srgbClr val="000000"/>
                </a:solidFill>
                <a:latin typeface="Montserrat"/>
              </a:rPr>
              <a:t>No cálculo da contraprestação mensal efetiva.</a:t>
            </a:r>
          </a:p>
          <a:p>
            <a:pPr>
              <a:lnSpc>
                <a:spcPts val="3252"/>
              </a:lnSpc>
            </a:pPr>
            <a:endParaRPr lang="pt-BR" sz="271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455780" y="6421970"/>
            <a:ext cx="3865030" cy="3865030"/>
          </a:xfrm>
          <a:custGeom>
            <a:avLst/>
            <a:gdLst/>
            <a:ahLst/>
            <a:cxnLst/>
            <a:rect l="l" t="t" r="r" b="b"/>
            <a:pathLst>
              <a:path w="3865030" h="3865030">
                <a:moveTo>
                  <a:pt x="0" y="0"/>
                </a:moveTo>
                <a:lnTo>
                  <a:pt x="3865030" y="0"/>
                </a:lnTo>
                <a:lnTo>
                  <a:pt x="3865030" y="3865030"/>
                </a:lnTo>
                <a:lnTo>
                  <a:pt x="0" y="3865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833519">
            <a:off x="16564214" y="-4286162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4568996">
            <a:off x="16205319" y="-6793309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2445" y="1034903"/>
            <a:ext cx="1303885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</a:pPr>
            <a:r>
              <a:rPr lang="en-US" sz="6415">
                <a:solidFill>
                  <a:srgbClr val="021D3C"/>
                </a:solidFill>
                <a:latin typeface="Montserrat Bold"/>
              </a:rPr>
              <a:t>MINUTA DO CONTRATO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2445" y="1996928"/>
            <a:ext cx="1204173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Garantias – conta vinculada e conta reserva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8435" y="4674623"/>
            <a:ext cx="496345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2"/>
              </a:lnSpc>
            </a:pPr>
            <a:r>
              <a:rPr lang="en-US" sz="2710">
                <a:solidFill>
                  <a:srgbClr val="000000"/>
                </a:solidFill>
                <a:latin typeface="Montserrat"/>
              </a:rPr>
              <a:t>Distribuidora arrecada CIP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8435" y="8439150"/>
            <a:ext cx="49634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en-US" sz="2710">
                <a:solidFill>
                  <a:srgbClr val="000000"/>
                </a:solidFill>
                <a:latin typeface="Montserrat"/>
              </a:rPr>
              <a:t>Prefeitura arrecada CIP para imóveis não edificados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24188" y="5857012"/>
            <a:ext cx="5918741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en-US" sz="2710">
                <a:solidFill>
                  <a:srgbClr val="000000"/>
                </a:solidFill>
                <a:latin typeface="Montserrat"/>
              </a:rPr>
              <a:t>Instituição financeira depositária mantém conta reserva com duas contraprestações, paga concessionária, transfere o saldo para Prefeitura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61296" y="4274194"/>
            <a:ext cx="45552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en-US" sz="2710">
                <a:solidFill>
                  <a:srgbClr val="000000"/>
                </a:solidFill>
                <a:latin typeface="Montserrat"/>
              </a:rPr>
              <a:t>Concessionária de iluminação pública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62674" y="5243881"/>
            <a:ext cx="375249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2"/>
              </a:lnSpc>
            </a:pPr>
            <a:r>
              <a:rPr lang="en-US" sz="2110">
                <a:solidFill>
                  <a:srgbClr val="000000"/>
                </a:solidFill>
                <a:latin typeface="Montserrat"/>
              </a:rPr>
              <a:t>Remuneração por desempenho</a:t>
            </a:r>
          </a:p>
          <a:p>
            <a:pPr algn="ctr">
              <a:lnSpc>
                <a:spcPts val="2532"/>
              </a:lnSpc>
            </a:pPr>
            <a:endParaRPr lang="en-US" sz="211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131768" y="8368344"/>
            <a:ext cx="49348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en-US" sz="2710" spc="-89">
                <a:solidFill>
                  <a:srgbClr val="000000"/>
                </a:solidFill>
                <a:latin typeface="Montserrat"/>
              </a:rPr>
              <a:t>Saldo</a:t>
            </a:r>
          </a:p>
          <a:p>
            <a:pPr algn="ctr">
              <a:lnSpc>
                <a:spcPts val="3252"/>
              </a:lnSpc>
            </a:pPr>
            <a:r>
              <a:rPr lang="en-US" sz="2710" spc="-119">
                <a:solidFill>
                  <a:srgbClr val="000000"/>
                </a:solidFill>
                <a:latin typeface="Montserrat"/>
              </a:rPr>
              <a:t>(Pagamento conta de energia) </a:t>
            </a:r>
          </a:p>
          <a:p>
            <a:pPr algn="ctr">
              <a:lnSpc>
                <a:spcPts val="3252"/>
              </a:lnSpc>
            </a:pPr>
            <a:endParaRPr lang="en-US" sz="2710" spc="-119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736007" y="3391223"/>
            <a:ext cx="1578851" cy="968840"/>
          </a:xfrm>
          <a:custGeom>
            <a:avLst/>
            <a:gdLst/>
            <a:ahLst/>
            <a:cxnLst/>
            <a:rect l="l" t="t" r="r" b="b"/>
            <a:pathLst>
              <a:path w="1578851" h="968840">
                <a:moveTo>
                  <a:pt x="0" y="0"/>
                </a:moveTo>
                <a:lnTo>
                  <a:pt x="1578851" y="0"/>
                </a:lnTo>
                <a:lnTo>
                  <a:pt x="1578851" y="968840"/>
                </a:lnTo>
                <a:lnTo>
                  <a:pt x="0" y="968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355765" y="6953250"/>
            <a:ext cx="2251927" cy="1220112"/>
          </a:xfrm>
          <a:custGeom>
            <a:avLst/>
            <a:gdLst/>
            <a:ahLst/>
            <a:cxnLst/>
            <a:rect l="l" t="t" r="r" b="b"/>
            <a:pathLst>
              <a:path w="2251927" h="1220112">
                <a:moveTo>
                  <a:pt x="0" y="0"/>
                </a:moveTo>
                <a:lnTo>
                  <a:pt x="2251927" y="0"/>
                </a:lnTo>
                <a:lnTo>
                  <a:pt x="2251927" y="1220112"/>
                </a:lnTo>
                <a:lnTo>
                  <a:pt x="0" y="1220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9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1404580">
            <a:off x="4536407" y="4232435"/>
            <a:ext cx="1039933" cy="255256"/>
          </a:xfrm>
          <a:custGeom>
            <a:avLst/>
            <a:gdLst/>
            <a:ahLst/>
            <a:cxnLst/>
            <a:rect l="l" t="t" r="r" b="b"/>
            <a:pathLst>
              <a:path w="1039933" h="255256">
                <a:moveTo>
                  <a:pt x="0" y="0"/>
                </a:moveTo>
                <a:lnTo>
                  <a:pt x="1039933" y="0"/>
                </a:lnTo>
                <a:lnTo>
                  <a:pt x="1039933" y="255256"/>
                </a:lnTo>
                <a:lnTo>
                  <a:pt x="0" y="255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 rot="-2099396" flipV="1">
            <a:off x="4721926" y="7032953"/>
            <a:ext cx="1039933" cy="255256"/>
          </a:xfrm>
          <a:custGeom>
            <a:avLst/>
            <a:gdLst/>
            <a:ahLst/>
            <a:cxnLst/>
            <a:rect l="l" t="t" r="r" b="b"/>
            <a:pathLst>
              <a:path w="1039933" h="255256">
                <a:moveTo>
                  <a:pt x="0" y="255256"/>
                </a:moveTo>
                <a:lnTo>
                  <a:pt x="1039933" y="255256"/>
                </a:lnTo>
                <a:lnTo>
                  <a:pt x="1039933" y="0"/>
                </a:lnTo>
                <a:lnTo>
                  <a:pt x="0" y="0"/>
                </a:lnTo>
                <a:lnTo>
                  <a:pt x="0" y="2552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5361487" y="5154280"/>
            <a:ext cx="759152" cy="1133064"/>
          </a:xfrm>
          <a:custGeom>
            <a:avLst/>
            <a:gdLst/>
            <a:ahLst/>
            <a:cxnLst/>
            <a:rect l="l" t="t" r="r" b="b"/>
            <a:pathLst>
              <a:path w="759152" h="1133064">
                <a:moveTo>
                  <a:pt x="0" y="0"/>
                </a:moveTo>
                <a:lnTo>
                  <a:pt x="759152" y="0"/>
                </a:lnTo>
                <a:lnTo>
                  <a:pt x="759152" y="1133064"/>
                </a:lnTo>
                <a:lnTo>
                  <a:pt x="0" y="1133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9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12861693" y="5290480"/>
            <a:ext cx="759152" cy="1133064"/>
          </a:xfrm>
          <a:custGeom>
            <a:avLst/>
            <a:gdLst/>
            <a:ahLst/>
            <a:cxnLst/>
            <a:rect l="l" t="t" r="r" b="b"/>
            <a:pathLst>
              <a:path w="759152" h="1133064">
                <a:moveTo>
                  <a:pt x="0" y="0"/>
                </a:moveTo>
                <a:lnTo>
                  <a:pt x="759152" y="0"/>
                </a:lnTo>
                <a:lnTo>
                  <a:pt x="759152" y="1133064"/>
                </a:lnTo>
                <a:lnTo>
                  <a:pt x="0" y="1133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99"/>
            </a:stretch>
          </a:blipFill>
        </p:spPr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22" name="Freeform 22"/>
          <p:cNvSpPr/>
          <p:nvPr/>
        </p:nvSpPr>
        <p:spPr>
          <a:xfrm>
            <a:off x="8561032" y="4262298"/>
            <a:ext cx="1244997" cy="1275136"/>
          </a:xfrm>
          <a:custGeom>
            <a:avLst/>
            <a:gdLst/>
            <a:ahLst/>
            <a:cxnLst/>
            <a:rect l="l" t="t" r="r" b="b"/>
            <a:pathLst>
              <a:path w="1244997" h="1275136">
                <a:moveTo>
                  <a:pt x="0" y="0"/>
                </a:moveTo>
                <a:lnTo>
                  <a:pt x="1244997" y="0"/>
                </a:lnTo>
                <a:lnTo>
                  <a:pt x="1244997" y="1275137"/>
                </a:lnTo>
                <a:lnTo>
                  <a:pt x="0" y="1275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 rot="1404580">
            <a:off x="12083928" y="4223288"/>
            <a:ext cx="1039933" cy="255256"/>
          </a:xfrm>
          <a:custGeom>
            <a:avLst/>
            <a:gdLst/>
            <a:ahLst/>
            <a:cxnLst/>
            <a:rect l="l" t="t" r="r" b="b"/>
            <a:pathLst>
              <a:path w="1039933" h="255256">
                <a:moveTo>
                  <a:pt x="0" y="0"/>
                </a:moveTo>
                <a:lnTo>
                  <a:pt x="1039933" y="0"/>
                </a:lnTo>
                <a:lnTo>
                  <a:pt x="1039933" y="255256"/>
                </a:lnTo>
                <a:lnTo>
                  <a:pt x="0" y="255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 rot="-2099396" flipV="1">
            <a:off x="12222132" y="7374533"/>
            <a:ext cx="1039933" cy="255256"/>
          </a:xfrm>
          <a:custGeom>
            <a:avLst/>
            <a:gdLst/>
            <a:ahLst/>
            <a:cxnLst/>
            <a:rect l="l" t="t" r="r" b="b"/>
            <a:pathLst>
              <a:path w="1039933" h="255256">
                <a:moveTo>
                  <a:pt x="0" y="255256"/>
                </a:moveTo>
                <a:lnTo>
                  <a:pt x="1039933" y="255256"/>
                </a:lnTo>
                <a:lnTo>
                  <a:pt x="1039933" y="0"/>
                </a:lnTo>
                <a:lnTo>
                  <a:pt x="0" y="0"/>
                </a:lnTo>
                <a:lnTo>
                  <a:pt x="0" y="2552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15016543" y="3017455"/>
            <a:ext cx="1004705" cy="1009754"/>
          </a:xfrm>
          <a:custGeom>
            <a:avLst/>
            <a:gdLst/>
            <a:ahLst/>
            <a:cxnLst/>
            <a:rect l="l" t="t" r="r" b="b"/>
            <a:pathLst>
              <a:path w="1004705" h="1009754">
                <a:moveTo>
                  <a:pt x="0" y="0"/>
                </a:moveTo>
                <a:lnTo>
                  <a:pt x="1004705" y="0"/>
                </a:lnTo>
                <a:lnTo>
                  <a:pt x="1004705" y="1009754"/>
                </a:lnTo>
                <a:lnTo>
                  <a:pt x="0" y="1009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4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14534127" y="6880949"/>
            <a:ext cx="2509687" cy="1487395"/>
          </a:xfrm>
          <a:custGeom>
            <a:avLst/>
            <a:gdLst/>
            <a:ahLst/>
            <a:cxnLst/>
            <a:rect l="l" t="t" r="r" b="b"/>
            <a:pathLst>
              <a:path w="2509687" h="1487395">
                <a:moveTo>
                  <a:pt x="0" y="0"/>
                </a:moveTo>
                <a:lnTo>
                  <a:pt x="2509687" y="0"/>
                </a:lnTo>
                <a:lnTo>
                  <a:pt x="2509687" y="1487395"/>
                </a:lnTo>
                <a:lnTo>
                  <a:pt x="0" y="1487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87" r="-4587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-7638178" y="-1829846"/>
            <a:ext cx="17987886" cy="2527808"/>
            <a:chOff x="0" y="0"/>
            <a:chExt cx="4737550" cy="66576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47832" y="164562"/>
            <a:ext cx="122560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2357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71990">
            <a:off x="16691563" y="-2925627"/>
            <a:ext cx="2107962" cy="7908654"/>
            <a:chOff x="0" y="0"/>
            <a:chExt cx="555183" cy="2082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2082938"/>
            </a:xfrm>
            <a:custGeom>
              <a:avLst/>
              <a:gdLst/>
              <a:ahLst/>
              <a:cxnLst/>
              <a:rect l="l" t="t" r="r" b="b"/>
              <a:pathLst>
                <a:path w="555183" h="2082938">
                  <a:moveTo>
                    <a:pt x="0" y="0"/>
                  </a:moveTo>
                  <a:lnTo>
                    <a:pt x="555183" y="0"/>
                  </a:lnTo>
                  <a:lnTo>
                    <a:pt x="555183" y="2082938"/>
                  </a:lnTo>
                  <a:lnTo>
                    <a:pt x="0" y="2082938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8195361" y="-440221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2445" y="1034903"/>
            <a:ext cx="1061650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</a:pPr>
            <a:r>
              <a:rPr lang="en-US" sz="6415">
                <a:solidFill>
                  <a:srgbClr val="021D3C"/>
                </a:solidFill>
                <a:latin typeface="Montserrat Bold"/>
              </a:rPr>
              <a:t>MINUTA DO CONTRATO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34129" y="2686050"/>
            <a:ext cx="10147764" cy="3070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 Bold"/>
              </a:rPr>
              <a:t>         Revisões Contratuais a cada 5 anos:</a:t>
            </a:r>
          </a:p>
          <a:p>
            <a:pPr marL="1462323" lvl="2" indent="-487441" algn="just">
              <a:lnSpc>
                <a:spcPts val="4063"/>
              </a:lnSpc>
              <a:buFont typeface="Arial"/>
              <a:buChar char="⚬"/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Parâmetros da Concessão em relação</a:t>
            </a:r>
          </a:p>
          <a:p>
            <a:pPr algn="just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             ao índice de desempenho geral.</a:t>
            </a:r>
          </a:p>
          <a:p>
            <a:pPr marL="1462323" lvl="2" indent="-487441" algn="just">
              <a:lnSpc>
                <a:spcPts val="4063"/>
              </a:lnSpc>
              <a:buFont typeface="Arial"/>
              <a:buChar char="⚬"/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Adequação tecnológica.</a:t>
            </a:r>
          </a:p>
          <a:p>
            <a:pPr marL="1462323" lvl="2" indent="-487441" algn="just">
              <a:lnSpc>
                <a:spcPts val="4063"/>
              </a:lnSpc>
              <a:buFont typeface="Arial"/>
              <a:buChar char="⚬"/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Revisão dos planos de modernização.</a:t>
            </a:r>
          </a:p>
          <a:p>
            <a:pPr algn="just">
              <a:lnSpc>
                <a:spcPts val="4063"/>
              </a:lnSpc>
            </a:pPr>
            <a:endParaRPr lang="en-US" sz="3386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55765" y="6615858"/>
            <a:ext cx="10720166" cy="350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84"/>
              </a:lnSpc>
            </a:pPr>
            <a:r>
              <a:rPr lang="en-US" sz="3320">
                <a:solidFill>
                  <a:srgbClr val="000000"/>
                </a:solidFill>
                <a:latin typeface="Montserrat Bold"/>
              </a:rPr>
              <a:t>Seguros</a:t>
            </a:r>
          </a:p>
          <a:p>
            <a:pPr algn="r">
              <a:lnSpc>
                <a:spcPts val="3984"/>
              </a:lnSpc>
            </a:pPr>
            <a:r>
              <a:rPr lang="en-US" sz="3320">
                <a:solidFill>
                  <a:srgbClr val="000000"/>
                </a:solidFill>
                <a:latin typeface="Montserrat"/>
              </a:rPr>
              <a:t>A Concessionária deverá contratar e manter</a:t>
            </a:r>
          </a:p>
          <a:p>
            <a:pPr algn="r">
              <a:lnSpc>
                <a:spcPts val="3984"/>
              </a:lnSpc>
            </a:pPr>
            <a:r>
              <a:rPr lang="en-US" sz="3320">
                <a:solidFill>
                  <a:srgbClr val="000000"/>
                </a:solidFill>
                <a:latin typeface="Montserrat"/>
              </a:rPr>
              <a:t>em vigor as apólices de seguro durante todo o</a:t>
            </a:r>
          </a:p>
          <a:p>
            <a:pPr algn="r">
              <a:lnSpc>
                <a:spcPts val="3984"/>
              </a:lnSpc>
            </a:pPr>
            <a:r>
              <a:rPr lang="en-US" sz="3320">
                <a:solidFill>
                  <a:srgbClr val="000000"/>
                </a:solidFill>
                <a:latin typeface="Montserrat"/>
              </a:rPr>
              <a:t>prazo da concessão, que sejam suficientes para</a:t>
            </a:r>
          </a:p>
          <a:p>
            <a:pPr algn="r">
              <a:lnSpc>
                <a:spcPts val="3984"/>
              </a:lnSpc>
            </a:pPr>
            <a:r>
              <a:rPr lang="en-US" sz="3320">
                <a:solidFill>
                  <a:srgbClr val="000000"/>
                </a:solidFill>
                <a:latin typeface="Montserrat"/>
              </a:rPr>
              <a:t>garantir a continuidade dos serviços.</a:t>
            </a:r>
          </a:p>
          <a:p>
            <a:pPr algn="r">
              <a:lnSpc>
                <a:spcPts val="3984"/>
              </a:lnSpc>
            </a:pPr>
            <a:endParaRPr lang="en-US" sz="3320">
              <a:solidFill>
                <a:srgbClr val="000000"/>
              </a:solidFill>
              <a:latin typeface="Montserrat"/>
            </a:endParaRPr>
          </a:p>
          <a:p>
            <a:pPr algn="r">
              <a:lnSpc>
                <a:spcPts val="3984"/>
              </a:lnSpc>
            </a:pPr>
            <a:endParaRPr lang="en-US" sz="332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631154" y="6483606"/>
            <a:ext cx="2774694" cy="27746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069781" y="6869456"/>
            <a:ext cx="2134643" cy="2134643"/>
          </a:xfrm>
          <a:custGeom>
            <a:avLst/>
            <a:gdLst/>
            <a:ahLst/>
            <a:cxnLst/>
            <a:rect l="l" t="t" r="r" b="b"/>
            <a:pathLst>
              <a:path w="2134643" h="2134643">
                <a:moveTo>
                  <a:pt x="0" y="0"/>
                </a:moveTo>
                <a:lnTo>
                  <a:pt x="2134643" y="0"/>
                </a:lnTo>
                <a:lnTo>
                  <a:pt x="2134643" y="2134643"/>
                </a:lnTo>
                <a:lnTo>
                  <a:pt x="0" y="213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-7638178" y="-1829846"/>
            <a:ext cx="17987886" cy="2527808"/>
            <a:chOff x="0" y="0"/>
            <a:chExt cx="4737550" cy="6657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47832" y="164562"/>
            <a:ext cx="122560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2357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608281" y="2492228"/>
            <a:ext cx="2774694" cy="27746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308458" y="2661537"/>
            <a:ext cx="1374340" cy="2605385"/>
          </a:xfrm>
          <a:custGeom>
            <a:avLst/>
            <a:gdLst/>
            <a:ahLst/>
            <a:cxnLst/>
            <a:rect l="l" t="t" r="r" b="b"/>
            <a:pathLst>
              <a:path w="1374340" h="2605385">
                <a:moveTo>
                  <a:pt x="0" y="0"/>
                </a:moveTo>
                <a:lnTo>
                  <a:pt x="1374340" y="0"/>
                </a:lnTo>
                <a:lnTo>
                  <a:pt x="1374340" y="2605385"/>
                </a:lnTo>
                <a:lnTo>
                  <a:pt x="0" y="2605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56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71990">
            <a:off x="16691563" y="-2925627"/>
            <a:ext cx="2107962" cy="7908654"/>
            <a:chOff x="0" y="0"/>
            <a:chExt cx="555183" cy="2082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2082938"/>
            </a:xfrm>
            <a:custGeom>
              <a:avLst/>
              <a:gdLst/>
              <a:ahLst/>
              <a:cxnLst/>
              <a:rect l="l" t="t" r="r" b="b"/>
              <a:pathLst>
                <a:path w="555183" h="2082938">
                  <a:moveTo>
                    <a:pt x="0" y="0"/>
                  </a:moveTo>
                  <a:lnTo>
                    <a:pt x="555183" y="0"/>
                  </a:lnTo>
                  <a:lnTo>
                    <a:pt x="555183" y="2082938"/>
                  </a:lnTo>
                  <a:lnTo>
                    <a:pt x="0" y="2082938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8195361" y="-440221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36069" y="2890842"/>
            <a:ext cx="2774694" cy="27746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56042" y="3271818"/>
            <a:ext cx="1934748" cy="2012741"/>
          </a:xfrm>
          <a:custGeom>
            <a:avLst/>
            <a:gdLst/>
            <a:ahLst/>
            <a:cxnLst/>
            <a:rect l="l" t="t" r="r" b="b"/>
            <a:pathLst>
              <a:path w="1934748" h="2012741">
                <a:moveTo>
                  <a:pt x="0" y="0"/>
                </a:moveTo>
                <a:lnTo>
                  <a:pt x="1934748" y="0"/>
                </a:lnTo>
                <a:lnTo>
                  <a:pt x="1934748" y="2012741"/>
                </a:lnTo>
                <a:lnTo>
                  <a:pt x="0" y="2012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2595880" y="6229405"/>
            <a:ext cx="2774694" cy="27746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595880" y="6686550"/>
            <a:ext cx="2711565" cy="2057400"/>
          </a:xfrm>
          <a:custGeom>
            <a:avLst/>
            <a:gdLst/>
            <a:ahLst/>
            <a:cxnLst/>
            <a:rect l="l" t="t" r="r" b="b"/>
            <a:pathLst>
              <a:path w="2711565" h="2057400">
                <a:moveTo>
                  <a:pt x="0" y="0"/>
                </a:moveTo>
                <a:lnTo>
                  <a:pt x="2711565" y="0"/>
                </a:lnTo>
                <a:lnTo>
                  <a:pt x="271156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4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-7638178" y="-1829846"/>
            <a:ext cx="17987886" cy="2527808"/>
            <a:chOff x="0" y="0"/>
            <a:chExt cx="4737550" cy="6657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2445" y="1034903"/>
            <a:ext cx="1061650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</a:pPr>
            <a:r>
              <a:rPr lang="en-US" sz="6415">
                <a:solidFill>
                  <a:srgbClr val="021D3C"/>
                </a:solidFill>
                <a:latin typeface="Montserrat Bold"/>
              </a:rPr>
              <a:t>MINUTA DO CONTRATO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84829" y="3220886"/>
            <a:ext cx="8897063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 Bold"/>
              </a:rPr>
              <a:t>Bens Reversíveis</a:t>
            </a:r>
          </a:p>
          <a:p>
            <a:pPr algn="just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Bens indispensáveis à continuidade</a:t>
            </a:r>
          </a:p>
          <a:p>
            <a:pPr algn="just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dos serviços relacionados ao objeto da</a:t>
            </a:r>
          </a:p>
          <a:p>
            <a:pPr algn="just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Concessão.</a:t>
            </a:r>
          </a:p>
          <a:p>
            <a:pPr algn="just">
              <a:lnSpc>
                <a:spcPts val="4063"/>
              </a:lnSpc>
            </a:pPr>
            <a:endParaRPr lang="en-US" sz="3386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55765" y="6686550"/>
            <a:ext cx="10603939" cy="308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 Bold"/>
              </a:rPr>
              <a:t>Receitas Acessórias</a:t>
            </a:r>
          </a:p>
          <a:p>
            <a:pPr algn="r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Compartilhamento com o Poder Concedente</a:t>
            </a:r>
          </a:p>
          <a:p>
            <a:pPr algn="r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de até 15% das receitas decorrentes da</a:t>
            </a:r>
          </a:p>
          <a:p>
            <a:pPr algn="r">
              <a:lnSpc>
                <a:spcPts val="4063"/>
              </a:lnSpc>
            </a:pPr>
            <a:r>
              <a:rPr lang="en-US" sz="3386">
                <a:solidFill>
                  <a:srgbClr val="000000"/>
                </a:solidFill>
                <a:latin typeface="Montserrat"/>
              </a:rPr>
              <a:t>exploração de atividades relacionadas.</a:t>
            </a:r>
          </a:p>
          <a:p>
            <a:pPr algn="r">
              <a:lnSpc>
                <a:spcPts val="4063"/>
              </a:lnSpc>
            </a:pPr>
            <a:endParaRPr lang="en-US" sz="3386">
              <a:solidFill>
                <a:srgbClr val="000000"/>
              </a:solidFill>
              <a:latin typeface="Montserrat"/>
            </a:endParaRPr>
          </a:p>
          <a:p>
            <a:pPr algn="r">
              <a:lnSpc>
                <a:spcPts val="4063"/>
              </a:lnSpc>
            </a:pPr>
            <a:endParaRPr lang="en-US" sz="3386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47832" y="164562"/>
            <a:ext cx="122560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2357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71990">
            <a:off x="16691563" y="-2925627"/>
            <a:ext cx="2107962" cy="7908654"/>
            <a:chOff x="0" y="0"/>
            <a:chExt cx="555183" cy="2082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2082938"/>
            </a:xfrm>
            <a:custGeom>
              <a:avLst/>
              <a:gdLst/>
              <a:ahLst/>
              <a:cxnLst/>
              <a:rect l="l" t="t" r="r" b="b"/>
              <a:pathLst>
                <a:path w="555183" h="2082938">
                  <a:moveTo>
                    <a:pt x="0" y="0"/>
                  </a:moveTo>
                  <a:lnTo>
                    <a:pt x="555183" y="0"/>
                  </a:lnTo>
                  <a:lnTo>
                    <a:pt x="555183" y="2082938"/>
                  </a:lnTo>
                  <a:lnTo>
                    <a:pt x="0" y="2082938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8195361" y="-440221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638178" y="-1829846"/>
            <a:ext cx="17987886" cy="2527808"/>
            <a:chOff x="0" y="0"/>
            <a:chExt cx="4737550" cy="6657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9557177" y="3448478"/>
            <a:ext cx="13929676" cy="577350"/>
            <a:chOff x="0" y="0"/>
            <a:chExt cx="3668721" cy="1520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68721" cy="152059"/>
            </a:xfrm>
            <a:custGeom>
              <a:avLst/>
              <a:gdLst/>
              <a:ahLst/>
              <a:cxnLst/>
              <a:rect l="l" t="t" r="r" b="b"/>
              <a:pathLst>
                <a:path w="3668721" h="152059">
                  <a:moveTo>
                    <a:pt x="28345" y="0"/>
                  </a:moveTo>
                  <a:lnTo>
                    <a:pt x="3640376" y="0"/>
                  </a:lnTo>
                  <a:cubicBezTo>
                    <a:pt x="3656030" y="0"/>
                    <a:pt x="3668721" y="12691"/>
                    <a:pt x="3668721" y="28345"/>
                  </a:cubicBezTo>
                  <a:lnTo>
                    <a:pt x="3668721" y="123714"/>
                  </a:lnTo>
                  <a:cubicBezTo>
                    <a:pt x="3668721" y="139369"/>
                    <a:pt x="3656030" y="152059"/>
                    <a:pt x="3640376" y="152059"/>
                  </a:cubicBezTo>
                  <a:lnTo>
                    <a:pt x="28345" y="152059"/>
                  </a:lnTo>
                  <a:cubicBezTo>
                    <a:pt x="12691" y="152059"/>
                    <a:pt x="0" y="139369"/>
                    <a:pt x="0" y="123714"/>
                  </a:cubicBezTo>
                  <a:lnTo>
                    <a:pt x="0" y="28345"/>
                  </a:lnTo>
                  <a:cubicBezTo>
                    <a:pt x="0" y="12691"/>
                    <a:pt x="12691" y="0"/>
                    <a:pt x="28345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7832" y="3042059"/>
            <a:ext cx="16911468" cy="561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06"/>
              </a:lnSpc>
            </a:pPr>
            <a:r>
              <a:rPr lang="en-US" sz="3088">
                <a:solidFill>
                  <a:srgbClr val="000000"/>
                </a:solidFill>
                <a:latin typeface="Montserrat Bold"/>
              </a:rPr>
              <a:t>Riscos</a:t>
            </a:r>
          </a:p>
          <a:p>
            <a:pPr algn="just">
              <a:lnSpc>
                <a:spcPts val="3706"/>
              </a:lnSpc>
            </a:pPr>
            <a:r>
              <a:rPr lang="en-US" sz="3088">
                <a:solidFill>
                  <a:srgbClr val="FFFFFF"/>
                </a:solidFill>
                <a:latin typeface="Montserrat Bold"/>
              </a:rPr>
              <a:t>Poder Concedente</a:t>
            </a:r>
          </a:p>
          <a:p>
            <a:pPr algn="just">
              <a:lnSpc>
                <a:spcPts val="3706"/>
              </a:lnSpc>
            </a:pPr>
            <a:endParaRPr lang="en-US" sz="3088">
              <a:solidFill>
                <a:srgbClr val="FFFFFF"/>
              </a:solidFill>
              <a:latin typeface="Montserrat Bold"/>
            </a:endParaRP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Solicitações pelo Poder Concedente de pontos em quantidade superior aos créditos previstos no Banco de Créditos.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Alteração das classes de iluminação de vias fora dos critérios técnicos definidos no contrato.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Decisões judiciais ou administrativas que impeçam ou impossibilitem a Concessionária de prestar os serviços.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Atrasos ou não autorização da solicitação dos serviços de podas em árvores ou à liberação de vias.</a:t>
            </a:r>
          </a:p>
          <a:p>
            <a:pPr algn="just">
              <a:lnSpc>
                <a:spcPts val="3706"/>
              </a:lnSpc>
            </a:pPr>
            <a:endParaRPr lang="en-US" sz="3088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066777" y="9711206"/>
            <a:ext cx="3221223" cy="575794"/>
          </a:xfrm>
          <a:custGeom>
            <a:avLst/>
            <a:gdLst/>
            <a:ahLst/>
            <a:cxnLst/>
            <a:rect l="l" t="t" r="r" b="b"/>
            <a:pathLst>
              <a:path w="3221223" h="575794">
                <a:moveTo>
                  <a:pt x="0" y="0"/>
                </a:moveTo>
                <a:lnTo>
                  <a:pt x="3221223" y="0"/>
                </a:lnTo>
                <a:lnTo>
                  <a:pt x="3221223" y="575794"/>
                </a:lnTo>
                <a:lnTo>
                  <a:pt x="0" y="575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347832" y="1318034"/>
            <a:ext cx="1061650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</a:pPr>
            <a:r>
              <a:rPr lang="en-US" sz="6415">
                <a:solidFill>
                  <a:srgbClr val="021D3C"/>
                </a:solidFill>
                <a:latin typeface="Montserrat Bold"/>
              </a:rPr>
              <a:t>MINUTA DO CONTRATO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7832" y="164562"/>
            <a:ext cx="122560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2357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71990">
            <a:off x="16691563" y="-2925627"/>
            <a:ext cx="2107962" cy="7908654"/>
            <a:chOff x="0" y="0"/>
            <a:chExt cx="555183" cy="2082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2082938"/>
            </a:xfrm>
            <a:custGeom>
              <a:avLst/>
              <a:gdLst/>
              <a:ahLst/>
              <a:cxnLst/>
              <a:rect l="l" t="t" r="r" b="b"/>
              <a:pathLst>
                <a:path w="555183" h="2082938">
                  <a:moveTo>
                    <a:pt x="0" y="0"/>
                  </a:moveTo>
                  <a:lnTo>
                    <a:pt x="555183" y="0"/>
                  </a:lnTo>
                  <a:lnTo>
                    <a:pt x="555183" y="2082938"/>
                  </a:lnTo>
                  <a:lnTo>
                    <a:pt x="0" y="2082938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8195361" y="-440221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638178" y="-1829846"/>
            <a:ext cx="17987886" cy="2527808"/>
            <a:chOff x="0" y="0"/>
            <a:chExt cx="4737550" cy="6657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9557177" y="3448478"/>
            <a:ext cx="13363414" cy="577350"/>
            <a:chOff x="0" y="0"/>
            <a:chExt cx="3519582" cy="1520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19582" cy="152059"/>
            </a:xfrm>
            <a:custGeom>
              <a:avLst/>
              <a:gdLst/>
              <a:ahLst/>
              <a:cxnLst/>
              <a:rect l="l" t="t" r="r" b="b"/>
              <a:pathLst>
                <a:path w="3519582" h="152059">
                  <a:moveTo>
                    <a:pt x="29546" y="0"/>
                  </a:moveTo>
                  <a:lnTo>
                    <a:pt x="3490036" y="0"/>
                  </a:lnTo>
                  <a:cubicBezTo>
                    <a:pt x="3506354" y="0"/>
                    <a:pt x="3519582" y="13228"/>
                    <a:pt x="3519582" y="29546"/>
                  </a:cubicBezTo>
                  <a:lnTo>
                    <a:pt x="3519582" y="122513"/>
                  </a:lnTo>
                  <a:cubicBezTo>
                    <a:pt x="3519582" y="138831"/>
                    <a:pt x="3506354" y="152059"/>
                    <a:pt x="3490036" y="152059"/>
                  </a:cubicBezTo>
                  <a:lnTo>
                    <a:pt x="29546" y="152059"/>
                  </a:lnTo>
                  <a:cubicBezTo>
                    <a:pt x="13228" y="152059"/>
                    <a:pt x="0" y="138831"/>
                    <a:pt x="0" y="122513"/>
                  </a:cubicBezTo>
                  <a:lnTo>
                    <a:pt x="0" y="29546"/>
                  </a:lnTo>
                  <a:cubicBezTo>
                    <a:pt x="0" y="13228"/>
                    <a:pt x="13228" y="0"/>
                    <a:pt x="29546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7832" y="2508716"/>
            <a:ext cx="16911468" cy="701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06"/>
              </a:lnSpc>
            </a:pPr>
            <a:endParaRPr/>
          </a:p>
          <a:p>
            <a:pPr algn="just">
              <a:lnSpc>
                <a:spcPts val="3706"/>
              </a:lnSpc>
            </a:pPr>
            <a:r>
              <a:rPr lang="en-US" sz="3088">
                <a:solidFill>
                  <a:srgbClr val="000000"/>
                </a:solidFill>
                <a:latin typeface="Montserrat Bold"/>
              </a:rPr>
              <a:t>Riscos </a:t>
            </a:r>
          </a:p>
          <a:p>
            <a:pPr algn="just">
              <a:lnSpc>
                <a:spcPts val="3706"/>
              </a:lnSpc>
            </a:pPr>
            <a:r>
              <a:rPr lang="en-US" sz="3088">
                <a:solidFill>
                  <a:srgbClr val="FFFFFF"/>
                </a:solidFill>
                <a:latin typeface="Montserrat Bold"/>
              </a:rPr>
              <a:t>Concessionária</a:t>
            </a:r>
          </a:p>
          <a:p>
            <a:pPr algn="just">
              <a:lnSpc>
                <a:spcPts val="3706"/>
              </a:lnSpc>
            </a:pPr>
            <a:endParaRPr lang="en-US" sz="3088">
              <a:solidFill>
                <a:srgbClr val="FFFFFF"/>
              </a:solidFill>
              <a:latin typeface="Montserrat Bold"/>
            </a:endParaRP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Erro ou omissões nos estudos e levantamentos para a elaboração da proposta comercial e execução do contrato.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Obtenção de licenças, permissões e autorizações.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Atendimento da meta de eficientização.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Variação de qualquer custo ou despesa relacionados à operação e à manutenção dos serviços.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Qualidade na prestação dos serviços objeto deste contrato.</a:t>
            </a:r>
          </a:p>
          <a:p>
            <a:pPr marL="1333605" lvl="2" indent="-444535" algn="just">
              <a:lnSpc>
                <a:spcPts val="3706"/>
              </a:lnSpc>
              <a:buFont typeface="Arial"/>
              <a:buChar char="⚬"/>
            </a:pPr>
            <a:r>
              <a:rPr lang="en-US" sz="3088">
                <a:solidFill>
                  <a:srgbClr val="000000"/>
                </a:solidFill>
                <a:latin typeface="Montserrat"/>
              </a:rPr>
              <a:t>Eventual perecimento, destruição, roubo, furto, perda ou quaisquer outros tipos de danos causados aos bens vinculados.</a:t>
            </a:r>
          </a:p>
          <a:p>
            <a:pPr algn="just">
              <a:lnSpc>
                <a:spcPts val="3706"/>
              </a:lnSpc>
            </a:pPr>
            <a:endParaRPr lang="en-US" sz="3088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706"/>
              </a:lnSpc>
            </a:pPr>
            <a:endParaRPr lang="en-US" sz="3088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066777" y="9711206"/>
            <a:ext cx="3221223" cy="575794"/>
          </a:xfrm>
          <a:custGeom>
            <a:avLst/>
            <a:gdLst/>
            <a:ahLst/>
            <a:cxnLst/>
            <a:rect l="l" t="t" r="r" b="b"/>
            <a:pathLst>
              <a:path w="3221223" h="575794">
                <a:moveTo>
                  <a:pt x="0" y="0"/>
                </a:moveTo>
                <a:lnTo>
                  <a:pt x="3221223" y="0"/>
                </a:lnTo>
                <a:lnTo>
                  <a:pt x="3221223" y="575794"/>
                </a:lnTo>
                <a:lnTo>
                  <a:pt x="0" y="575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347832" y="1318034"/>
            <a:ext cx="1061650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8"/>
              </a:lnSpc>
            </a:pPr>
            <a:r>
              <a:rPr lang="en-US" sz="6415">
                <a:solidFill>
                  <a:srgbClr val="021D3C"/>
                </a:solidFill>
                <a:latin typeface="Montserrat Bold"/>
              </a:rPr>
              <a:t>MINUTA DO CONTRATO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7832" y="164562"/>
            <a:ext cx="122560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2357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54161"/>
            <a:ext cx="18904799" cy="12595322"/>
          </a:xfrm>
          <a:custGeom>
            <a:avLst/>
            <a:gdLst/>
            <a:ahLst/>
            <a:cxnLst/>
            <a:rect l="l" t="t" r="r" b="b"/>
            <a:pathLst>
              <a:path w="18904799" h="12595322">
                <a:moveTo>
                  <a:pt x="0" y="0"/>
                </a:moveTo>
                <a:lnTo>
                  <a:pt x="18904799" y="0"/>
                </a:lnTo>
                <a:lnTo>
                  <a:pt x="18904799" y="12595322"/>
                </a:lnTo>
                <a:lnTo>
                  <a:pt x="0" y="1259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130980" y="410736"/>
            <a:ext cx="18549960" cy="10744842"/>
            <a:chOff x="0" y="0"/>
            <a:chExt cx="24733280" cy="14326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3334" cy="14326488"/>
            </a:xfrm>
            <a:custGeom>
              <a:avLst/>
              <a:gdLst/>
              <a:ahLst/>
              <a:cxnLst/>
              <a:rect l="l" t="t" r="r" b="b"/>
              <a:pathLst>
                <a:path w="24733334" h="14326488">
                  <a:moveTo>
                    <a:pt x="0" y="0"/>
                  </a:moveTo>
                  <a:lnTo>
                    <a:pt x="24733334" y="0"/>
                  </a:lnTo>
                  <a:lnTo>
                    <a:pt x="24733334" y="14326488"/>
                  </a:lnTo>
                  <a:lnTo>
                    <a:pt x="0" y="14326488"/>
                  </a:lnTo>
                  <a:close/>
                </a:path>
              </a:pathLst>
            </a:custGeom>
            <a:solidFill>
              <a:srgbClr val="283A5B">
                <a:alpha val="66275"/>
              </a:srgbClr>
            </a:solidFill>
          </p:spPr>
          <p:txBody>
            <a:bodyPr/>
            <a:lstStyle/>
            <a:p>
              <a:r>
                <a:rPr lang="pt-BR" spc="-105" dirty="0">
                  <a:solidFill>
                    <a:srgbClr val="FFFFFF"/>
                  </a:solidFill>
                  <a:latin typeface="Montserrat"/>
                </a:rPr>
                <a:t>Eficientização</a:t>
              </a:r>
              <a:endParaRPr lang="pt-BR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1043188">
            <a:off x="16511479" y="-1318643"/>
            <a:ext cx="2107962" cy="11992214"/>
            <a:chOff x="0" y="0"/>
            <a:chExt cx="555183" cy="31584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158443"/>
            </a:xfrm>
            <a:custGeom>
              <a:avLst/>
              <a:gdLst/>
              <a:ahLst/>
              <a:cxnLst/>
              <a:rect l="l" t="t" r="r" b="b"/>
              <a:pathLst>
                <a:path w="555183" h="3158443">
                  <a:moveTo>
                    <a:pt x="0" y="0"/>
                  </a:moveTo>
                  <a:lnTo>
                    <a:pt x="555183" y="0"/>
                  </a:lnTo>
                  <a:lnTo>
                    <a:pt x="555183" y="3158443"/>
                  </a:lnTo>
                  <a:lnTo>
                    <a:pt x="0" y="315844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700570">
            <a:off x="15820770" y="-4655371"/>
            <a:ext cx="2107962" cy="13805645"/>
            <a:chOff x="0" y="0"/>
            <a:chExt cx="555183" cy="36360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802058">
            <a:off x="18326187" y="-3556281"/>
            <a:ext cx="2107962" cy="13805645"/>
            <a:chOff x="0" y="0"/>
            <a:chExt cx="555183" cy="36360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83A5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810906">
            <a:off x="-2132142" y="-3556281"/>
            <a:ext cx="2107962" cy="13805645"/>
            <a:chOff x="0" y="0"/>
            <a:chExt cx="555183" cy="36360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021D3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360865" y="5143500"/>
            <a:ext cx="10447505" cy="654921"/>
            <a:chOff x="0" y="0"/>
            <a:chExt cx="2751606" cy="1724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51606" cy="172489"/>
            </a:xfrm>
            <a:custGeom>
              <a:avLst/>
              <a:gdLst/>
              <a:ahLst/>
              <a:cxnLst/>
              <a:rect l="l" t="t" r="r" b="b"/>
              <a:pathLst>
                <a:path w="2751606" h="172489">
                  <a:moveTo>
                    <a:pt x="37793" y="0"/>
                  </a:moveTo>
                  <a:lnTo>
                    <a:pt x="2713814" y="0"/>
                  </a:lnTo>
                  <a:cubicBezTo>
                    <a:pt x="2723837" y="0"/>
                    <a:pt x="2733450" y="3982"/>
                    <a:pt x="2740537" y="11069"/>
                  </a:cubicBezTo>
                  <a:cubicBezTo>
                    <a:pt x="2747625" y="18157"/>
                    <a:pt x="2751606" y="27769"/>
                    <a:pt x="2751606" y="37793"/>
                  </a:cubicBezTo>
                  <a:lnTo>
                    <a:pt x="2751606" y="134697"/>
                  </a:lnTo>
                  <a:cubicBezTo>
                    <a:pt x="2751606" y="144720"/>
                    <a:pt x="2747625" y="154333"/>
                    <a:pt x="2740537" y="161420"/>
                  </a:cubicBezTo>
                  <a:cubicBezTo>
                    <a:pt x="2733450" y="168508"/>
                    <a:pt x="2723837" y="172489"/>
                    <a:pt x="2713814" y="172489"/>
                  </a:cubicBezTo>
                  <a:lnTo>
                    <a:pt x="37793" y="172489"/>
                  </a:lnTo>
                  <a:cubicBezTo>
                    <a:pt x="27769" y="172489"/>
                    <a:pt x="18157" y="168508"/>
                    <a:pt x="11069" y="161420"/>
                  </a:cubicBezTo>
                  <a:cubicBezTo>
                    <a:pt x="3982" y="154333"/>
                    <a:pt x="0" y="144720"/>
                    <a:pt x="0" y="134697"/>
                  </a:cubicBezTo>
                  <a:lnTo>
                    <a:pt x="0" y="37793"/>
                  </a:lnTo>
                  <a:cubicBezTo>
                    <a:pt x="0" y="27769"/>
                    <a:pt x="3982" y="18157"/>
                    <a:pt x="11069" y="11069"/>
                  </a:cubicBezTo>
                  <a:cubicBezTo>
                    <a:pt x="18157" y="3982"/>
                    <a:pt x="27769" y="0"/>
                    <a:pt x="37793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598078" y="1004597"/>
            <a:ext cx="12160061" cy="259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6"/>
              </a:lnSpc>
            </a:pPr>
            <a:r>
              <a:rPr lang="pt-BR" sz="9242" dirty="0">
                <a:solidFill>
                  <a:srgbClr val="FFFFFF"/>
                </a:solidFill>
                <a:latin typeface="Montserrat Bold"/>
              </a:rPr>
              <a:t>Indicadores </a:t>
            </a:r>
          </a:p>
          <a:p>
            <a:pPr algn="l">
              <a:lnSpc>
                <a:spcPts val="10167"/>
              </a:lnSpc>
            </a:pPr>
            <a:r>
              <a:rPr lang="pt-BR" sz="9242" dirty="0">
                <a:solidFill>
                  <a:srgbClr val="FFFFFF"/>
                </a:solidFill>
                <a:latin typeface="Montserrat Bold"/>
              </a:rPr>
              <a:t>de Desempenho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4938" y="4408617"/>
            <a:ext cx="12160061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0"/>
              </a:lnSpc>
            </a:pPr>
            <a:r>
              <a:rPr lang="pt-BR" sz="3125" dirty="0">
                <a:solidFill>
                  <a:srgbClr val="FFFFFF"/>
                </a:solidFill>
                <a:latin typeface="Montserrat"/>
              </a:rPr>
              <a:t>Índice de Desempenho Geral (IDG)</a:t>
            </a:r>
          </a:p>
          <a:p>
            <a:pPr algn="just">
              <a:lnSpc>
                <a:spcPts val="3750"/>
              </a:lnSpc>
            </a:pPr>
            <a:endParaRPr lang="pt-BR" sz="3125" dirty="0">
              <a:solidFill>
                <a:srgbClr val="FFFFFF"/>
              </a:solidFill>
              <a:latin typeface="Montserrat"/>
            </a:endParaRPr>
          </a:p>
          <a:p>
            <a:pPr algn="just">
              <a:lnSpc>
                <a:spcPts val="3750"/>
              </a:lnSpc>
            </a:pPr>
            <a:endParaRPr lang="pt-BR" sz="3125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826242" y="6826954"/>
            <a:ext cx="12041732" cy="325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2"/>
              </a:lnSpc>
            </a:pPr>
            <a:r>
              <a:rPr lang="pt-BR" sz="2710" spc="-105" dirty="0">
                <a:solidFill>
                  <a:srgbClr val="FFFFFF"/>
                </a:solidFill>
                <a:latin typeface="Montserrat"/>
              </a:rPr>
              <a:t>IDG = ÍNDICE DE DESEMPENHO GERAL;</a:t>
            </a:r>
          </a:p>
          <a:p>
            <a:pPr>
              <a:lnSpc>
                <a:spcPts val="4282"/>
              </a:lnSpc>
            </a:pPr>
            <a:r>
              <a:rPr lang="pt-BR" sz="2710" spc="-105" dirty="0">
                <a:solidFill>
                  <a:srgbClr val="FFFFFF"/>
                </a:solidFill>
                <a:latin typeface="Montserrat"/>
              </a:rPr>
              <a:t>CQ = Critério de Qualidade;</a:t>
            </a:r>
          </a:p>
          <a:p>
            <a:pPr>
              <a:lnSpc>
                <a:spcPts val="4282"/>
              </a:lnSpc>
            </a:pPr>
            <a:r>
              <a:rPr lang="pt-BR" sz="2710" spc="-105" dirty="0">
                <a:solidFill>
                  <a:srgbClr val="FFFFFF"/>
                </a:solidFill>
                <a:latin typeface="Montserrat"/>
              </a:rPr>
              <a:t>CO = Critério de Operação;</a:t>
            </a:r>
          </a:p>
          <a:p>
            <a:pPr>
              <a:lnSpc>
                <a:spcPts val="4282"/>
              </a:lnSpc>
            </a:pPr>
            <a:r>
              <a:rPr lang="pt-BR" sz="2710" spc="-105" dirty="0">
                <a:solidFill>
                  <a:srgbClr val="FFFFFF"/>
                </a:solidFill>
                <a:latin typeface="Montserrat"/>
              </a:rPr>
              <a:t>CC = Critério de Conformidade;</a:t>
            </a:r>
          </a:p>
          <a:p>
            <a:pPr>
              <a:lnSpc>
                <a:spcPts val="4282"/>
              </a:lnSpc>
            </a:pPr>
            <a:r>
              <a:rPr lang="pt-BR" sz="2710" spc="-105" dirty="0">
                <a:solidFill>
                  <a:srgbClr val="FFFFFF"/>
                </a:solidFill>
                <a:latin typeface="Montserrat"/>
              </a:rPr>
              <a:t>CE = Critério de.</a:t>
            </a:r>
          </a:p>
          <a:p>
            <a:pPr>
              <a:lnSpc>
                <a:spcPts val="4282"/>
              </a:lnSpc>
            </a:pPr>
            <a:endParaRPr lang="pt-BR" sz="2710" spc="-105" dirty="0">
              <a:solidFill>
                <a:srgbClr val="FFFFFF"/>
              </a:solidFill>
              <a:latin typeface="Montserra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id="{87216139-5224-0525-B263-3A76B9AEFB53}"/>
                  </a:ext>
                </a:extLst>
              </p:cNvPr>
              <p:cNvSpPr txBox="1"/>
              <p:nvPr/>
            </p:nvSpPr>
            <p:spPr>
              <a:xfrm>
                <a:off x="532626" y="5181044"/>
                <a:ext cx="9387164" cy="10309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𝐈𝐃𝐆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%∙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𝐂𝐐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%∙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𝐂𝐎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%∙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𝐂𝐂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pt-BR" sz="3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%∙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𝐂𝐄</m:t>
                      </m:r>
                    </m:oMath>
                  </m:oMathPara>
                </a14:m>
                <a:endParaRPr lang="pt-BR" sz="3000" b="1" dirty="0">
                  <a:solidFill>
                    <a:schemeClr val="bg1"/>
                  </a:solidFill>
                  <a:latin typeface="Open Sauce Bold"/>
                </a:endParaRPr>
              </a:p>
              <a:p>
                <a:pPr algn="l">
                  <a:lnSpc>
                    <a:spcPts val="4200"/>
                  </a:lnSpc>
                </a:pPr>
                <a:endParaRPr lang="pt-BR" sz="3000" dirty="0">
                  <a:solidFill>
                    <a:srgbClr val="FF0000"/>
                  </a:solidFill>
                  <a:latin typeface="Open Sauce Bold"/>
                </a:endParaRPr>
              </a:p>
            </p:txBody>
          </p:sp>
        </mc:Choice>
        <mc:Fallback xmlns=""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id="{87216139-5224-0525-B263-3A76B9AEF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26" y="5181044"/>
                <a:ext cx="9387164" cy="10309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833519">
            <a:off x="14114922" y="-4598246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4568996">
            <a:off x="13426499" y="-710539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028958" y="5819888"/>
            <a:ext cx="15433827" cy="64275"/>
          </a:xfrm>
          <a:prstGeom prst="line">
            <a:avLst/>
          </a:prstGeom>
          <a:ln w="123825" cap="flat">
            <a:solidFill>
              <a:srgbClr val="021D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Freeform 9"/>
          <p:cNvSpPr/>
          <p:nvPr/>
        </p:nvSpPr>
        <p:spPr>
          <a:xfrm rot="-10800000">
            <a:off x="1642225" y="4180312"/>
            <a:ext cx="875322" cy="1237447"/>
          </a:xfrm>
          <a:custGeom>
            <a:avLst/>
            <a:gdLst/>
            <a:ahLst/>
            <a:cxnLst/>
            <a:rect l="l" t="t" r="r" b="b"/>
            <a:pathLst>
              <a:path w="875322" h="1237447">
                <a:moveTo>
                  <a:pt x="0" y="0"/>
                </a:moveTo>
                <a:lnTo>
                  <a:pt x="875322" y="0"/>
                </a:lnTo>
                <a:lnTo>
                  <a:pt x="875322" y="1237447"/>
                </a:lnTo>
                <a:lnTo>
                  <a:pt x="0" y="1237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10" name="Group 10"/>
          <p:cNvGrpSpPr/>
          <p:nvPr/>
        </p:nvGrpSpPr>
        <p:grpSpPr>
          <a:xfrm>
            <a:off x="11555452" y="5657102"/>
            <a:ext cx="388485" cy="3884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123950"/>
            <a:ext cx="12160061" cy="131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67"/>
              </a:lnSpc>
            </a:pPr>
            <a:r>
              <a:rPr lang="pt-BR" sz="9242" dirty="0">
                <a:solidFill>
                  <a:srgbClr val="021D3C"/>
                </a:solidFill>
                <a:latin typeface="Montserrat Bold"/>
              </a:rPr>
              <a:t>Próximos Passos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22909" y="4290067"/>
            <a:ext cx="3165692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pt-BR" sz="3125" dirty="0">
                <a:solidFill>
                  <a:srgbClr val="021D3C"/>
                </a:solidFill>
                <a:latin typeface="Montserrat"/>
              </a:rPr>
              <a:t>Análise pelo TCE/RS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80383" y="6374578"/>
            <a:ext cx="3165692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pt-BR" sz="3125" dirty="0">
                <a:solidFill>
                  <a:srgbClr val="021D3C"/>
                </a:solidFill>
                <a:latin typeface="Montserrat"/>
              </a:rPr>
              <a:t>Publicação do Edital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66848" y="4309745"/>
            <a:ext cx="3165692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pt-BR" sz="3125" dirty="0">
                <a:solidFill>
                  <a:srgbClr val="021D3C"/>
                </a:solidFill>
                <a:latin typeface="Montserrat"/>
              </a:rPr>
              <a:t>Realização do leilão na B3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22021" y="6374578"/>
            <a:ext cx="3165692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pt-BR" sz="3125" dirty="0">
                <a:solidFill>
                  <a:srgbClr val="021D3C"/>
                </a:solidFill>
                <a:latin typeface="Montserrat"/>
              </a:rPr>
              <a:t>Assinatura do Contrato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8020" y="3024807"/>
            <a:ext cx="3303729" cy="92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pt-BR" sz="3141" dirty="0">
                <a:solidFill>
                  <a:srgbClr val="0D3151"/>
                </a:solidFill>
                <a:latin typeface="Montserrat Bold"/>
              </a:rPr>
              <a:t>Estamos</a:t>
            </a:r>
          </a:p>
          <a:p>
            <a:pPr algn="ctr">
              <a:lnSpc>
                <a:spcPts val="3642"/>
              </a:lnSpc>
            </a:pPr>
            <a:r>
              <a:rPr lang="pt-BR" sz="3140" dirty="0">
                <a:solidFill>
                  <a:srgbClr val="0D3151"/>
                </a:solidFill>
                <a:latin typeface="Montserrat Bold"/>
              </a:rPr>
              <a:t>aqui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610625" y="5599536"/>
            <a:ext cx="388485" cy="38848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568987" y="5657102"/>
            <a:ext cx="388485" cy="38848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011513" y="5657102"/>
            <a:ext cx="388485" cy="38848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CF44B010-39B8-5A17-DDBD-62DC908AA1CE}"/>
              </a:ext>
            </a:extLst>
          </p:cNvPr>
          <p:cNvGrpSpPr/>
          <p:nvPr/>
        </p:nvGrpSpPr>
        <p:grpSpPr>
          <a:xfrm>
            <a:off x="1956340" y="5666208"/>
            <a:ext cx="388485" cy="388485"/>
            <a:chOff x="0" y="0"/>
            <a:chExt cx="812800" cy="812800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6AD6893-606C-024C-8C85-DBBA2B5E8F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EB300AAB-AED9-F727-180D-FB5EBB6F796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dirty="0"/>
            </a:p>
          </p:txBody>
        </p:sp>
      </p:grpSp>
      <p:sp>
        <p:nvSpPr>
          <p:cNvPr id="31" name="TextBox 14">
            <a:extLst>
              <a:ext uri="{FF2B5EF4-FFF2-40B4-BE49-F238E27FC236}">
                <a16:creationId xmlns:a16="http://schemas.microsoft.com/office/drawing/2014/main" id="{83C27295-96A3-C993-9BB5-D822D54D2177}"/>
              </a:ext>
            </a:extLst>
          </p:cNvPr>
          <p:cNvSpPr txBox="1"/>
          <p:nvPr/>
        </p:nvSpPr>
        <p:spPr>
          <a:xfrm>
            <a:off x="567736" y="6374578"/>
            <a:ext cx="3165692" cy="143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pt-BR" sz="3125" dirty="0">
                <a:solidFill>
                  <a:srgbClr val="021D3C"/>
                </a:solidFill>
                <a:latin typeface="Montserrat"/>
              </a:rPr>
              <a:t>Consulta e Audiência Pública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63D28327-EBB4-E7C6-00DC-31332133CE17}"/>
              </a:ext>
            </a:extLst>
          </p:cNvPr>
          <p:cNvSpPr txBox="1"/>
          <p:nvPr/>
        </p:nvSpPr>
        <p:spPr>
          <a:xfrm>
            <a:off x="2604638" y="5370634"/>
            <a:ext cx="1959240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000" dirty="0">
                <a:solidFill>
                  <a:srgbClr val="000000"/>
                </a:solidFill>
                <a:latin typeface="Montserrat Bold"/>
              </a:rPr>
              <a:t>30 dias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4088E46-5ECC-413C-D1F7-100BFEE561E8}"/>
              </a:ext>
            </a:extLst>
          </p:cNvPr>
          <p:cNvSpPr txBox="1"/>
          <p:nvPr/>
        </p:nvSpPr>
        <p:spPr>
          <a:xfrm>
            <a:off x="6004872" y="5392106"/>
            <a:ext cx="1959240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000" dirty="0">
                <a:solidFill>
                  <a:srgbClr val="000000"/>
                </a:solidFill>
                <a:latin typeface="Montserrat Bold"/>
              </a:rPr>
              <a:t>90 dias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E45A31A1-E242-CC4B-1C5F-4C0C1DDBD0F6}"/>
              </a:ext>
            </a:extLst>
          </p:cNvPr>
          <p:cNvSpPr txBox="1"/>
          <p:nvPr/>
        </p:nvSpPr>
        <p:spPr>
          <a:xfrm>
            <a:off x="9237411" y="5368685"/>
            <a:ext cx="1959240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000" dirty="0">
                <a:solidFill>
                  <a:srgbClr val="000000"/>
                </a:solidFill>
                <a:latin typeface="Montserrat Bold"/>
              </a:rPr>
              <a:t>45 dias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D49A5A32-7D5A-3117-91E4-329391020370}"/>
              </a:ext>
            </a:extLst>
          </p:cNvPr>
          <p:cNvSpPr txBox="1"/>
          <p:nvPr/>
        </p:nvSpPr>
        <p:spPr>
          <a:xfrm>
            <a:off x="12173510" y="5329473"/>
            <a:ext cx="1959240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000" dirty="0">
                <a:solidFill>
                  <a:srgbClr val="000000"/>
                </a:solidFill>
                <a:latin typeface="Montserrat Bold"/>
              </a:rPr>
              <a:t>30 dias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66582">
            <a:off x="17908837" y="-2351390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8585584" y="-4706321"/>
            <a:ext cx="3309233" cy="13805645"/>
            <a:chOff x="0" y="0"/>
            <a:chExt cx="871568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1568" cy="3636055"/>
            </a:xfrm>
            <a:custGeom>
              <a:avLst/>
              <a:gdLst/>
              <a:ahLst/>
              <a:cxnLst/>
              <a:rect l="l" t="t" r="r" b="b"/>
              <a:pathLst>
                <a:path w="871568" h="3636055">
                  <a:moveTo>
                    <a:pt x="0" y="0"/>
                  </a:moveTo>
                  <a:lnTo>
                    <a:pt x="871568" y="0"/>
                  </a:lnTo>
                  <a:lnTo>
                    <a:pt x="871568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638178" y="-1829846"/>
            <a:ext cx="17987886" cy="2527808"/>
            <a:chOff x="0" y="0"/>
            <a:chExt cx="4737550" cy="6657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7832" y="164562"/>
            <a:ext cx="1225606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2357">
                <a:solidFill>
                  <a:srgbClr val="FFFFFF"/>
                </a:solidFill>
                <a:latin typeface="Montserrat"/>
              </a:rPr>
              <a:t>CONCESSÃO DA ILUMINAÇÃO PÚBLICA DE SANTA MARIA/RS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0790" y="2975778"/>
            <a:ext cx="3278893" cy="7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Assinatura do Contrato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46519" y="2975778"/>
            <a:ext cx="2862161" cy="7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Assunção do Parque de IP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6871" y="2975778"/>
            <a:ext cx="2862161" cy="7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Início da Modernização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14020" y="2975778"/>
            <a:ext cx="2862161" cy="7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Término da Modernização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71685" y="4235043"/>
            <a:ext cx="1959240" cy="36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2 meses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0500" y="6096943"/>
            <a:ext cx="4069019" cy="200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6"/>
              </a:lnSpc>
            </a:pPr>
            <a:endParaRPr/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en-US" sz="1672">
                <a:solidFill>
                  <a:srgbClr val="000000"/>
                </a:solidFill>
                <a:latin typeface="Montserrat"/>
              </a:rPr>
              <a:t>Setup e Planos de Operação e Manutenção (O&amp;M) 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en-US" sz="1672">
                <a:solidFill>
                  <a:srgbClr val="000000"/>
                </a:solidFill>
                <a:latin typeface="Montserrat"/>
              </a:rPr>
              <a:t>Início da realização do Cadastro de IP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en-US" sz="1672">
                <a:solidFill>
                  <a:srgbClr val="000000"/>
                </a:solidFill>
                <a:latin typeface="Montserrat"/>
              </a:rPr>
              <a:t>Centro de Controle Operacional (CCO)</a:t>
            </a:r>
          </a:p>
          <a:p>
            <a:pPr>
              <a:lnSpc>
                <a:spcPts val="2006"/>
              </a:lnSpc>
            </a:pPr>
            <a:endParaRPr lang="en-US" sz="1672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79683" y="6213647"/>
            <a:ext cx="369615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6"/>
              </a:lnSpc>
            </a:pPr>
            <a:endParaRPr lang="pt-BR" dirty="0"/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Operação e Plano de Modernização 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Cadastro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Operação e Manutenção (O&amp;M)</a:t>
            </a:r>
          </a:p>
          <a:p>
            <a:pPr>
              <a:lnSpc>
                <a:spcPts val="2006"/>
              </a:lnSpc>
            </a:pPr>
            <a:endParaRPr lang="pt-BR" sz="1672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609418" y="6246991"/>
            <a:ext cx="369615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Operação e Manutenção (O&amp;M)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Iluminação de Destaque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Sistema de </a:t>
            </a:r>
            <a:r>
              <a:rPr lang="pt-BR" sz="1672" dirty="0" err="1">
                <a:solidFill>
                  <a:srgbClr val="000000"/>
                </a:solidFill>
                <a:latin typeface="Montserrat"/>
              </a:rPr>
              <a:t>Telegestã﻿o</a:t>
            </a:r>
            <a:endParaRPr lang="pt-BR" sz="1672" dirty="0">
              <a:solidFill>
                <a:srgbClr val="000000"/>
              </a:solidFill>
              <a:latin typeface="Montserrat"/>
            </a:endParaRP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Demanda 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Reprimida/Correção de Pontos Escuros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Início da Expansão</a:t>
            </a:r>
          </a:p>
          <a:p>
            <a:pPr>
              <a:lnSpc>
                <a:spcPts val="2006"/>
              </a:lnSpc>
            </a:pPr>
            <a:endParaRPr lang="pt-BR" sz="1672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05576" y="6246991"/>
            <a:ext cx="3696158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Operação e Manutenção (O&amp;M)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Controle e Gestão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Manutenções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Expansão</a:t>
            </a:r>
          </a:p>
          <a:p>
            <a:pPr marL="722043" lvl="2" indent="-240681">
              <a:lnSpc>
                <a:spcPts val="2006"/>
              </a:lnSpc>
              <a:buFont typeface="Arial"/>
              <a:buChar char="⚬"/>
            </a:pPr>
            <a:r>
              <a:rPr lang="pt-BR" sz="1672" dirty="0">
                <a:solidFill>
                  <a:srgbClr val="000000"/>
                </a:solidFill>
                <a:latin typeface="Montserrat"/>
              </a:rPr>
              <a:t>Substituição de LED﻿ existentes no inventário</a:t>
            </a:r>
          </a:p>
          <a:p>
            <a:pPr>
              <a:lnSpc>
                <a:spcPts val="2006"/>
              </a:lnSpc>
            </a:pPr>
            <a:endParaRPr lang="pt-BR" sz="1672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68691" y="5811400"/>
            <a:ext cx="2743091" cy="2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pt-BR" sz="1968" dirty="0">
                <a:solidFill>
                  <a:srgbClr val="000000"/>
                </a:solidFill>
                <a:latin typeface="Montserrat Bold"/>
              </a:rPr>
              <a:t>FASE PRELIMINAR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59519" y="5802551"/>
            <a:ext cx="2743091" cy="2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pt-BR" sz="1968" dirty="0">
                <a:solidFill>
                  <a:srgbClr val="000000"/>
                </a:solidFill>
                <a:latin typeface="Montserrat Bold"/>
              </a:rPr>
              <a:t>FASE 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84074" y="5811400"/>
            <a:ext cx="2743091" cy="2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pt-BR" sz="1968" dirty="0">
                <a:solidFill>
                  <a:srgbClr val="000000"/>
                </a:solidFill>
                <a:latin typeface="Montserrat Bold"/>
              </a:rPr>
              <a:t>FASE II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43101" y="5811400"/>
            <a:ext cx="2743091" cy="2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pt-BR" sz="1968" dirty="0">
                <a:solidFill>
                  <a:srgbClr val="000000"/>
                </a:solidFill>
                <a:latin typeface="Montserrat Bold"/>
              </a:rPr>
              <a:t>FASE III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722290" y="5811400"/>
            <a:ext cx="2743091" cy="2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pt-BR" sz="1968" dirty="0">
                <a:solidFill>
                  <a:srgbClr val="000000"/>
                </a:solidFill>
                <a:latin typeface="Montserrat Bold"/>
              </a:rPr>
              <a:t>24° ANO</a:t>
            </a:r>
          </a:p>
        </p:txBody>
      </p:sp>
      <p:sp>
        <p:nvSpPr>
          <p:cNvPr id="26" name="Freeform 26"/>
          <p:cNvSpPr/>
          <p:nvPr/>
        </p:nvSpPr>
        <p:spPr>
          <a:xfrm>
            <a:off x="2225010" y="4603017"/>
            <a:ext cx="230454" cy="952086"/>
          </a:xfrm>
          <a:custGeom>
            <a:avLst/>
            <a:gdLst/>
            <a:ahLst/>
            <a:cxnLst/>
            <a:rect l="l" t="t" r="r" b="b"/>
            <a:pathLst>
              <a:path w="230454" h="952086">
                <a:moveTo>
                  <a:pt x="0" y="0"/>
                </a:moveTo>
                <a:lnTo>
                  <a:pt x="230453" y="0"/>
                </a:lnTo>
                <a:lnTo>
                  <a:pt x="230453" y="952086"/>
                </a:lnTo>
                <a:lnTo>
                  <a:pt x="0" y="952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7" name="Freeform 27"/>
          <p:cNvSpPr/>
          <p:nvPr/>
        </p:nvSpPr>
        <p:spPr>
          <a:xfrm rot="-5400000">
            <a:off x="1895559" y="3978292"/>
            <a:ext cx="889355" cy="889355"/>
          </a:xfrm>
          <a:custGeom>
            <a:avLst/>
            <a:gdLst/>
            <a:ahLst/>
            <a:cxnLst/>
            <a:rect l="l" t="t" r="r" b="b"/>
            <a:pathLst>
              <a:path w="889355" h="889355">
                <a:moveTo>
                  <a:pt x="0" y="0"/>
                </a:moveTo>
                <a:lnTo>
                  <a:pt x="889355" y="0"/>
                </a:lnTo>
                <a:lnTo>
                  <a:pt x="889355" y="889355"/>
                </a:lnTo>
                <a:lnTo>
                  <a:pt x="0" y="88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8" name="Freeform 28"/>
          <p:cNvSpPr/>
          <p:nvPr/>
        </p:nvSpPr>
        <p:spPr>
          <a:xfrm>
            <a:off x="2049979" y="4111815"/>
            <a:ext cx="580515" cy="580515"/>
          </a:xfrm>
          <a:custGeom>
            <a:avLst/>
            <a:gdLst/>
            <a:ahLst/>
            <a:cxnLst/>
            <a:rect l="l" t="t" r="r" b="b"/>
            <a:pathLst>
              <a:path w="580515" h="580515">
                <a:moveTo>
                  <a:pt x="0" y="0"/>
                </a:moveTo>
                <a:lnTo>
                  <a:pt x="580515" y="0"/>
                </a:lnTo>
                <a:lnTo>
                  <a:pt x="580515" y="580516"/>
                </a:lnTo>
                <a:lnTo>
                  <a:pt x="0" y="580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9" name="Freeform 29"/>
          <p:cNvSpPr/>
          <p:nvPr/>
        </p:nvSpPr>
        <p:spPr>
          <a:xfrm>
            <a:off x="5647146" y="4603017"/>
            <a:ext cx="230454" cy="952086"/>
          </a:xfrm>
          <a:custGeom>
            <a:avLst/>
            <a:gdLst/>
            <a:ahLst/>
            <a:cxnLst/>
            <a:rect l="l" t="t" r="r" b="b"/>
            <a:pathLst>
              <a:path w="230454" h="952086">
                <a:moveTo>
                  <a:pt x="0" y="0"/>
                </a:moveTo>
                <a:lnTo>
                  <a:pt x="230453" y="0"/>
                </a:lnTo>
                <a:lnTo>
                  <a:pt x="230453" y="952086"/>
                </a:lnTo>
                <a:lnTo>
                  <a:pt x="0" y="952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0" name="Freeform 30"/>
          <p:cNvSpPr/>
          <p:nvPr/>
        </p:nvSpPr>
        <p:spPr>
          <a:xfrm rot="-5400000">
            <a:off x="5317695" y="3978292"/>
            <a:ext cx="889355" cy="889355"/>
          </a:xfrm>
          <a:custGeom>
            <a:avLst/>
            <a:gdLst/>
            <a:ahLst/>
            <a:cxnLst/>
            <a:rect l="l" t="t" r="r" b="b"/>
            <a:pathLst>
              <a:path w="889355" h="889355">
                <a:moveTo>
                  <a:pt x="0" y="0"/>
                </a:moveTo>
                <a:lnTo>
                  <a:pt x="889355" y="0"/>
                </a:lnTo>
                <a:lnTo>
                  <a:pt x="889355" y="889355"/>
                </a:lnTo>
                <a:lnTo>
                  <a:pt x="0" y="88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1" name="Freeform 31"/>
          <p:cNvSpPr/>
          <p:nvPr/>
        </p:nvSpPr>
        <p:spPr>
          <a:xfrm>
            <a:off x="5525178" y="4089975"/>
            <a:ext cx="474389" cy="624197"/>
          </a:xfrm>
          <a:custGeom>
            <a:avLst/>
            <a:gdLst/>
            <a:ahLst/>
            <a:cxnLst/>
            <a:rect l="l" t="t" r="r" b="b"/>
            <a:pathLst>
              <a:path w="474389" h="624197">
                <a:moveTo>
                  <a:pt x="0" y="0"/>
                </a:moveTo>
                <a:lnTo>
                  <a:pt x="474389" y="0"/>
                </a:lnTo>
                <a:lnTo>
                  <a:pt x="474389" y="624197"/>
                </a:lnTo>
                <a:lnTo>
                  <a:pt x="0" y="624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2" name="TextBox 32"/>
          <p:cNvSpPr txBox="1"/>
          <p:nvPr/>
        </p:nvSpPr>
        <p:spPr>
          <a:xfrm>
            <a:off x="6494458" y="4208061"/>
            <a:ext cx="1959240" cy="36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2 meses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25956" y="4234220"/>
            <a:ext cx="1959240" cy="36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12 meses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12701" y="4312908"/>
            <a:ext cx="1959240" cy="7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22 anos</a:t>
            </a:r>
          </a:p>
          <a:p>
            <a:pPr algn="ctr">
              <a:lnSpc>
                <a:spcPts val="2846"/>
              </a:lnSpc>
            </a:pPr>
            <a:endParaRPr lang="pt-BR" sz="2372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5114215" y="2975778"/>
            <a:ext cx="1959240" cy="7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pt-BR" sz="2372" dirty="0">
                <a:solidFill>
                  <a:srgbClr val="000000"/>
                </a:solidFill>
                <a:latin typeface="Montserrat Bold"/>
              </a:rPr>
              <a:t>Término do Contrato</a:t>
            </a:r>
          </a:p>
        </p:txBody>
      </p:sp>
      <p:sp>
        <p:nvSpPr>
          <p:cNvPr id="36" name="Freeform 36"/>
          <p:cNvSpPr/>
          <p:nvPr/>
        </p:nvSpPr>
        <p:spPr>
          <a:xfrm>
            <a:off x="9457497" y="4603017"/>
            <a:ext cx="230454" cy="952086"/>
          </a:xfrm>
          <a:custGeom>
            <a:avLst/>
            <a:gdLst/>
            <a:ahLst/>
            <a:cxnLst/>
            <a:rect l="l" t="t" r="r" b="b"/>
            <a:pathLst>
              <a:path w="230454" h="952086">
                <a:moveTo>
                  <a:pt x="0" y="0"/>
                </a:moveTo>
                <a:lnTo>
                  <a:pt x="230454" y="0"/>
                </a:lnTo>
                <a:lnTo>
                  <a:pt x="230454" y="952086"/>
                </a:lnTo>
                <a:lnTo>
                  <a:pt x="0" y="952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7" name="Freeform 37"/>
          <p:cNvSpPr/>
          <p:nvPr/>
        </p:nvSpPr>
        <p:spPr>
          <a:xfrm rot="-5400000">
            <a:off x="9128047" y="3978292"/>
            <a:ext cx="889355" cy="889355"/>
          </a:xfrm>
          <a:custGeom>
            <a:avLst/>
            <a:gdLst/>
            <a:ahLst/>
            <a:cxnLst/>
            <a:rect l="l" t="t" r="r" b="b"/>
            <a:pathLst>
              <a:path w="889355" h="889355">
                <a:moveTo>
                  <a:pt x="0" y="0"/>
                </a:moveTo>
                <a:lnTo>
                  <a:pt x="889354" y="0"/>
                </a:lnTo>
                <a:lnTo>
                  <a:pt x="889354" y="889355"/>
                </a:lnTo>
                <a:lnTo>
                  <a:pt x="0" y="88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8" name="Freeform 38"/>
          <p:cNvSpPr/>
          <p:nvPr/>
        </p:nvSpPr>
        <p:spPr>
          <a:xfrm>
            <a:off x="9287729" y="4111815"/>
            <a:ext cx="569990" cy="569990"/>
          </a:xfrm>
          <a:custGeom>
            <a:avLst/>
            <a:gdLst/>
            <a:ahLst/>
            <a:cxnLst/>
            <a:rect l="l" t="t" r="r" b="b"/>
            <a:pathLst>
              <a:path w="569990" h="569990">
                <a:moveTo>
                  <a:pt x="0" y="0"/>
                </a:moveTo>
                <a:lnTo>
                  <a:pt x="569990" y="0"/>
                </a:lnTo>
                <a:lnTo>
                  <a:pt x="569990" y="569990"/>
                </a:lnTo>
                <a:lnTo>
                  <a:pt x="0" y="56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9" name="Freeform 39"/>
          <p:cNvSpPr/>
          <p:nvPr/>
        </p:nvSpPr>
        <p:spPr>
          <a:xfrm>
            <a:off x="12614647" y="4603017"/>
            <a:ext cx="230454" cy="952086"/>
          </a:xfrm>
          <a:custGeom>
            <a:avLst/>
            <a:gdLst/>
            <a:ahLst/>
            <a:cxnLst/>
            <a:rect l="l" t="t" r="r" b="b"/>
            <a:pathLst>
              <a:path w="230454" h="952086">
                <a:moveTo>
                  <a:pt x="0" y="0"/>
                </a:moveTo>
                <a:lnTo>
                  <a:pt x="230453" y="0"/>
                </a:lnTo>
                <a:lnTo>
                  <a:pt x="230453" y="952086"/>
                </a:lnTo>
                <a:lnTo>
                  <a:pt x="0" y="952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0" name="Freeform 40"/>
          <p:cNvSpPr/>
          <p:nvPr/>
        </p:nvSpPr>
        <p:spPr>
          <a:xfrm rot="-5400000">
            <a:off x="12285196" y="3978292"/>
            <a:ext cx="889355" cy="889355"/>
          </a:xfrm>
          <a:custGeom>
            <a:avLst/>
            <a:gdLst/>
            <a:ahLst/>
            <a:cxnLst/>
            <a:rect l="l" t="t" r="r" b="b"/>
            <a:pathLst>
              <a:path w="889355" h="889355">
                <a:moveTo>
                  <a:pt x="0" y="0"/>
                </a:moveTo>
                <a:lnTo>
                  <a:pt x="889355" y="0"/>
                </a:lnTo>
                <a:lnTo>
                  <a:pt x="889355" y="889355"/>
                </a:lnTo>
                <a:lnTo>
                  <a:pt x="0" y="88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1" name="Freeform 41"/>
          <p:cNvSpPr/>
          <p:nvPr/>
        </p:nvSpPr>
        <p:spPr>
          <a:xfrm>
            <a:off x="12471962" y="4165058"/>
            <a:ext cx="515824" cy="515824"/>
          </a:xfrm>
          <a:custGeom>
            <a:avLst/>
            <a:gdLst/>
            <a:ahLst/>
            <a:cxnLst/>
            <a:rect l="l" t="t" r="r" b="b"/>
            <a:pathLst>
              <a:path w="515824" h="515824">
                <a:moveTo>
                  <a:pt x="0" y="0"/>
                </a:moveTo>
                <a:lnTo>
                  <a:pt x="515823" y="0"/>
                </a:lnTo>
                <a:lnTo>
                  <a:pt x="515823" y="515823"/>
                </a:lnTo>
                <a:lnTo>
                  <a:pt x="0" y="515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2" name="Freeform 42"/>
          <p:cNvSpPr/>
          <p:nvPr/>
        </p:nvSpPr>
        <p:spPr>
          <a:xfrm>
            <a:off x="16093835" y="4703966"/>
            <a:ext cx="230454" cy="952086"/>
          </a:xfrm>
          <a:custGeom>
            <a:avLst/>
            <a:gdLst/>
            <a:ahLst/>
            <a:cxnLst/>
            <a:rect l="l" t="t" r="r" b="b"/>
            <a:pathLst>
              <a:path w="230454" h="952086">
                <a:moveTo>
                  <a:pt x="0" y="0"/>
                </a:moveTo>
                <a:lnTo>
                  <a:pt x="230454" y="0"/>
                </a:lnTo>
                <a:lnTo>
                  <a:pt x="230454" y="952086"/>
                </a:lnTo>
                <a:lnTo>
                  <a:pt x="0" y="952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3" name="Freeform 43"/>
          <p:cNvSpPr/>
          <p:nvPr/>
        </p:nvSpPr>
        <p:spPr>
          <a:xfrm rot="-5400000">
            <a:off x="15764385" y="4079242"/>
            <a:ext cx="889355" cy="889355"/>
          </a:xfrm>
          <a:custGeom>
            <a:avLst/>
            <a:gdLst/>
            <a:ahLst/>
            <a:cxnLst/>
            <a:rect l="l" t="t" r="r" b="b"/>
            <a:pathLst>
              <a:path w="889355" h="889355">
                <a:moveTo>
                  <a:pt x="0" y="0"/>
                </a:moveTo>
                <a:lnTo>
                  <a:pt x="889354" y="0"/>
                </a:lnTo>
                <a:lnTo>
                  <a:pt x="889354" y="889354"/>
                </a:lnTo>
                <a:lnTo>
                  <a:pt x="0" y="889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4" name="Freeform 44"/>
          <p:cNvSpPr/>
          <p:nvPr/>
        </p:nvSpPr>
        <p:spPr>
          <a:xfrm>
            <a:off x="15876741" y="4183111"/>
            <a:ext cx="649315" cy="662565"/>
          </a:xfrm>
          <a:custGeom>
            <a:avLst/>
            <a:gdLst/>
            <a:ahLst/>
            <a:cxnLst/>
            <a:rect l="l" t="t" r="r" b="b"/>
            <a:pathLst>
              <a:path w="649315" h="662565">
                <a:moveTo>
                  <a:pt x="0" y="0"/>
                </a:moveTo>
                <a:lnTo>
                  <a:pt x="649314" y="0"/>
                </a:lnTo>
                <a:lnTo>
                  <a:pt x="649314" y="662566"/>
                </a:lnTo>
                <a:lnTo>
                  <a:pt x="0" y="6625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680"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833519">
            <a:off x="14114922" y="-4598246"/>
            <a:ext cx="2107962" cy="11563966"/>
            <a:chOff x="0" y="0"/>
            <a:chExt cx="555183" cy="3045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4568996">
            <a:off x="13426499" y="-710539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98875" y="3699813"/>
            <a:ext cx="4389208" cy="2647372"/>
            <a:chOff x="0" y="0"/>
            <a:chExt cx="1795604" cy="10830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95604" cy="1083027"/>
            </a:xfrm>
            <a:custGeom>
              <a:avLst/>
              <a:gdLst/>
              <a:ahLst/>
              <a:cxnLst/>
              <a:rect l="l" t="t" r="r" b="b"/>
              <a:pathLst>
                <a:path w="1795604" h="1083027">
                  <a:moveTo>
                    <a:pt x="89957" y="0"/>
                  </a:moveTo>
                  <a:lnTo>
                    <a:pt x="1705648" y="0"/>
                  </a:lnTo>
                  <a:cubicBezTo>
                    <a:pt x="1755329" y="0"/>
                    <a:pt x="1795604" y="40275"/>
                    <a:pt x="1795604" y="89957"/>
                  </a:cubicBezTo>
                  <a:lnTo>
                    <a:pt x="1795604" y="993071"/>
                  </a:lnTo>
                  <a:cubicBezTo>
                    <a:pt x="1795604" y="1016929"/>
                    <a:pt x="1786127" y="1039809"/>
                    <a:pt x="1769257" y="1056679"/>
                  </a:cubicBezTo>
                  <a:cubicBezTo>
                    <a:pt x="1752387" y="1073550"/>
                    <a:pt x="1729506" y="1083027"/>
                    <a:pt x="1705648" y="1083027"/>
                  </a:cubicBezTo>
                  <a:lnTo>
                    <a:pt x="89957" y="1083027"/>
                  </a:lnTo>
                  <a:cubicBezTo>
                    <a:pt x="66099" y="1083027"/>
                    <a:pt x="43218" y="1073550"/>
                    <a:pt x="26348" y="1056679"/>
                  </a:cubicBezTo>
                  <a:cubicBezTo>
                    <a:pt x="9478" y="1039809"/>
                    <a:pt x="0" y="1016929"/>
                    <a:pt x="0" y="993071"/>
                  </a:cubicBezTo>
                  <a:lnTo>
                    <a:pt x="0" y="89957"/>
                  </a:lnTo>
                  <a:cubicBezTo>
                    <a:pt x="0" y="66099"/>
                    <a:pt x="9478" y="43218"/>
                    <a:pt x="26348" y="26348"/>
                  </a:cubicBezTo>
                  <a:cubicBezTo>
                    <a:pt x="43218" y="9478"/>
                    <a:pt x="66099" y="0"/>
                    <a:pt x="89957" y="0"/>
                  </a:cubicBezTo>
                  <a:close/>
                </a:path>
              </a:pathLst>
            </a:custGeom>
            <a:solidFill>
              <a:srgbClr val="0D3151"/>
            </a:solidFill>
            <a:ln w="114300" cap="rnd">
              <a:solidFill>
                <a:srgbClr val="D9D9D9"/>
              </a:solidFill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98450" y="6610928"/>
            <a:ext cx="4389208" cy="2647372"/>
            <a:chOff x="0" y="0"/>
            <a:chExt cx="1795604" cy="10830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5604" cy="1083027"/>
            </a:xfrm>
            <a:custGeom>
              <a:avLst/>
              <a:gdLst/>
              <a:ahLst/>
              <a:cxnLst/>
              <a:rect l="l" t="t" r="r" b="b"/>
              <a:pathLst>
                <a:path w="1795604" h="1083027">
                  <a:moveTo>
                    <a:pt x="89957" y="0"/>
                  </a:moveTo>
                  <a:lnTo>
                    <a:pt x="1705648" y="0"/>
                  </a:lnTo>
                  <a:cubicBezTo>
                    <a:pt x="1755329" y="0"/>
                    <a:pt x="1795604" y="40275"/>
                    <a:pt x="1795604" y="89957"/>
                  </a:cubicBezTo>
                  <a:lnTo>
                    <a:pt x="1795604" y="993071"/>
                  </a:lnTo>
                  <a:cubicBezTo>
                    <a:pt x="1795604" y="1016929"/>
                    <a:pt x="1786127" y="1039809"/>
                    <a:pt x="1769257" y="1056679"/>
                  </a:cubicBezTo>
                  <a:cubicBezTo>
                    <a:pt x="1752387" y="1073550"/>
                    <a:pt x="1729506" y="1083027"/>
                    <a:pt x="1705648" y="1083027"/>
                  </a:cubicBezTo>
                  <a:lnTo>
                    <a:pt x="89957" y="1083027"/>
                  </a:lnTo>
                  <a:cubicBezTo>
                    <a:pt x="66099" y="1083027"/>
                    <a:pt x="43218" y="1073550"/>
                    <a:pt x="26348" y="1056679"/>
                  </a:cubicBezTo>
                  <a:cubicBezTo>
                    <a:pt x="9478" y="1039809"/>
                    <a:pt x="0" y="1016929"/>
                    <a:pt x="0" y="993071"/>
                  </a:cubicBezTo>
                  <a:lnTo>
                    <a:pt x="0" y="89957"/>
                  </a:lnTo>
                  <a:cubicBezTo>
                    <a:pt x="0" y="66099"/>
                    <a:pt x="9478" y="43218"/>
                    <a:pt x="26348" y="26348"/>
                  </a:cubicBezTo>
                  <a:cubicBezTo>
                    <a:pt x="43218" y="9478"/>
                    <a:pt x="66099" y="0"/>
                    <a:pt x="89957" y="0"/>
                  </a:cubicBezTo>
                  <a:close/>
                </a:path>
              </a:pathLst>
            </a:custGeom>
            <a:solidFill>
              <a:srgbClr val="0D3151"/>
            </a:solidFill>
            <a:ln w="114300" cap="rnd">
              <a:solidFill>
                <a:srgbClr val="D9D9D9"/>
              </a:solidFill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949183" y="3699813"/>
            <a:ext cx="4389208" cy="2647372"/>
            <a:chOff x="0" y="0"/>
            <a:chExt cx="1795604" cy="10830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5604" cy="1083027"/>
            </a:xfrm>
            <a:custGeom>
              <a:avLst/>
              <a:gdLst/>
              <a:ahLst/>
              <a:cxnLst/>
              <a:rect l="l" t="t" r="r" b="b"/>
              <a:pathLst>
                <a:path w="1795604" h="1083027">
                  <a:moveTo>
                    <a:pt x="89957" y="0"/>
                  </a:moveTo>
                  <a:lnTo>
                    <a:pt x="1705648" y="0"/>
                  </a:lnTo>
                  <a:cubicBezTo>
                    <a:pt x="1755329" y="0"/>
                    <a:pt x="1795604" y="40275"/>
                    <a:pt x="1795604" y="89957"/>
                  </a:cubicBezTo>
                  <a:lnTo>
                    <a:pt x="1795604" y="993071"/>
                  </a:lnTo>
                  <a:cubicBezTo>
                    <a:pt x="1795604" y="1016929"/>
                    <a:pt x="1786127" y="1039809"/>
                    <a:pt x="1769257" y="1056679"/>
                  </a:cubicBezTo>
                  <a:cubicBezTo>
                    <a:pt x="1752387" y="1073550"/>
                    <a:pt x="1729506" y="1083027"/>
                    <a:pt x="1705648" y="1083027"/>
                  </a:cubicBezTo>
                  <a:lnTo>
                    <a:pt x="89957" y="1083027"/>
                  </a:lnTo>
                  <a:cubicBezTo>
                    <a:pt x="66099" y="1083027"/>
                    <a:pt x="43218" y="1073550"/>
                    <a:pt x="26348" y="1056679"/>
                  </a:cubicBezTo>
                  <a:cubicBezTo>
                    <a:pt x="9478" y="1039809"/>
                    <a:pt x="0" y="1016929"/>
                    <a:pt x="0" y="993071"/>
                  </a:cubicBezTo>
                  <a:lnTo>
                    <a:pt x="0" y="89957"/>
                  </a:lnTo>
                  <a:cubicBezTo>
                    <a:pt x="0" y="66099"/>
                    <a:pt x="9478" y="43218"/>
                    <a:pt x="26348" y="26348"/>
                  </a:cubicBezTo>
                  <a:cubicBezTo>
                    <a:pt x="43218" y="9478"/>
                    <a:pt x="66099" y="0"/>
                    <a:pt x="89957" y="0"/>
                  </a:cubicBezTo>
                  <a:close/>
                </a:path>
              </a:pathLst>
            </a:custGeom>
            <a:solidFill>
              <a:srgbClr val="0D3151"/>
            </a:solidFill>
            <a:ln w="114300" cap="rnd">
              <a:solidFill>
                <a:srgbClr val="D9D9D9"/>
              </a:solidFill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48759" y="6610928"/>
            <a:ext cx="4389208" cy="2647372"/>
            <a:chOff x="0" y="0"/>
            <a:chExt cx="1795604" cy="108302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95604" cy="1083027"/>
            </a:xfrm>
            <a:custGeom>
              <a:avLst/>
              <a:gdLst/>
              <a:ahLst/>
              <a:cxnLst/>
              <a:rect l="l" t="t" r="r" b="b"/>
              <a:pathLst>
                <a:path w="1795604" h="1083027">
                  <a:moveTo>
                    <a:pt x="89957" y="0"/>
                  </a:moveTo>
                  <a:lnTo>
                    <a:pt x="1705648" y="0"/>
                  </a:lnTo>
                  <a:cubicBezTo>
                    <a:pt x="1755329" y="0"/>
                    <a:pt x="1795604" y="40275"/>
                    <a:pt x="1795604" y="89957"/>
                  </a:cubicBezTo>
                  <a:lnTo>
                    <a:pt x="1795604" y="993071"/>
                  </a:lnTo>
                  <a:cubicBezTo>
                    <a:pt x="1795604" y="1016929"/>
                    <a:pt x="1786127" y="1039809"/>
                    <a:pt x="1769257" y="1056679"/>
                  </a:cubicBezTo>
                  <a:cubicBezTo>
                    <a:pt x="1752387" y="1073550"/>
                    <a:pt x="1729506" y="1083027"/>
                    <a:pt x="1705648" y="1083027"/>
                  </a:cubicBezTo>
                  <a:lnTo>
                    <a:pt x="89957" y="1083027"/>
                  </a:lnTo>
                  <a:cubicBezTo>
                    <a:pt x="66099" y="1083027"/>
                    <a:pt x="43218" y="1073550"/>
                    <a:pt x="26348" y="1056679"/>
                  </a:cubicBezTo>
                  <a:cubicBezTo>
                    <a:pt x="9478" y="1039809"/>
                    <a:pt x="0" y="1016929"/>
                    <a:pt x="0" y="993071"/>
                  </a:cubicBezTo>
                  <a:lnTo>
                    <a:pt x="0" y="89957"/>
                  </a:lnTo>
                  <a:cubicBezTo>
                    <a:pt x="0" y="66099"/>
                    <a:pt x="9478" y="43218"/>
                    <a:pt x="26348" y="26348"/>
                  </a:cubicBezTo>
                  <a:cubicBezTo>
                    <a:pt x="43218" y="9478"/>
                    <a:pt x="66099" y="0"/>
                    <a:pt x="89957" y="0"/>
                  </a:cubicBezTo>
                  <a:close/>
                </a:path>
              </a:pathLst>
            </a:custGeom>
            <a:solidFill>
              <a:srgbClr val="0D3151"/>
            </a:solidFill>
            <a:ln w="114300" cap="rnd">
              <a:solidFill>
                <a:srgbClr val="D9D9D9"/>
              </a:solidFill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700342" y="3674193"/>
            <a:ext cx="4389208" cy="2647372"/>
            <a:chOff x="0" y="0"/>
            <a:chExt cx="1795604" cy="10830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95604" cy="1083027"/>
            </a:xfrm>
            <a:custGeom>
              <a:avLst/>
              <a:gdLst/>
              <a:ahLst/>
              <a:cxnLst/>
              <a:rect l="l" t="t" r="r" b="b"/>
              <a:pathLst>
                <a:path w="1795604" h="1083027">
                  <a:moveTo>
                    <a:pt x="89957" y="0"/>
                  </a:moveTo>
                  <a:lnTo>
                    <a:pt x="1705648" y="0"/>
                  </a:lnTo>
                  <a:cubicBezTo>
                    <a:pt x="1755329" y="0"/>
                    <a:pt x="1795604" y="40275"/>
                    <a:pt x="1795604" y="89957"/>
                  </a:cubicBezTo>
                  <a:lnTo>
                    <a:pt x="1795604" y="993071"/>
                  </a:lnTo>
                  <a:cubicBezTo>
                    <a:pt x="1795604" y="1016929"/>
                    <a:pt x="1786127" y="1039809"/>
                    <a:pt x="1769257" y="1056679"/>
                  </a:cubicBezTo>
                  <a:cubicBezTo>
                    <a:pt x="1752387" y="1073550"/>
                    <a:pt x="1729506" y="1083027"/>
                    <a:pt x="1705648" y="1083027"/>
                  </a:cubicBezTo>
                  <a:lnTo>
                    <a:pt x="89957" y="1083027"/>
                  </a:lnTo>
                  <a:cubicBezTo>
                    <a:pt x="66099" y="1083027"/>
                    <a:pt x="43218" y="1073550"/>
                    <a:pt x="26348" y="1056679"/>
                  </a:cubicBezTo>
                  <a:cubicBezTo>
                    <a:pt x="9478" y="1039809"/>
                    <a:pt x="0" y="1016929"/>
                    <a:pt x="0" y="993071"/>
                  </a:cubicBezTo>
                  <a:lnTo>
                    <a:pt x="0" y="89957"/>
                  </a:lnTo>
                  <a:cubicBezTo>
                    <a:pt x="0" y="66099"/>
                    <a:pt x="9478" y="43218"/>
                    <a:pt x="26348" y="26348"/>
                  </a:cubicBezTo>
                  <a:cubicBezTo>
                    <a:pt x="43218" y="9478"/>
                    <a:pt x="66099" y="0"/>
                    <a:pt x="89957" y="0"/>
                  </a:cubicBezTo>
                  <a:close/>
                </a:path>
              </a:pathLst>
            </a:custGeom>
            <a:solidFill>
              <a:srgbClr val="0D3151"/>
            </a:solidFill>
            <a:ln w="114300" cap="rnd">
              <a:solidFill>
                <a:srgbClr val="D9D9D9"/>
              </a:solidFill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699917" y="6585309"/>
            <a:ext cx="4389208" cy="2647372"/>
            <a:chOff x="0" y="0"/>
            <a:chExt cx="1795604" cy="10830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95604" cy="1083027"/>
            </a:xfrm>
            <a:custGeom>
              <a:avLst/>
              <a:gdLst/>
              <a:ahLst/>
              <a:cxnLst/>
              <a:rect l="l" t="t" r="r" b="b"/>
              <a:pathLst>
                <a:path w="1795604" h="1083027">
                  <a:moveTo>
                    <a:pt x="89957" y="0"/>
                  </a:moveTo>
                  <a:lnTo>
                    <a:pt x="1705648" y="0"/>
                  </a:lnTo>
                  <a:cubicBezTo>
                    <a:pt x="1755329" y="0"/>
                    <a:pt x="1795604" y="40275"/>
                    <a:pt x="1795604" y="89957"/>
                  </a:cubicBezTo>
                  <a:lnTo>
                    <a:pt x="1795604" y="993071"/>
                  </a:lnTo>
                  <a:cubicBezTo>
                    <a:pt x="1795604" y="1016929"/>
                    <a:pt x="1786127" y="1039809"/>
                    <a:pt x="1769257" y="1056679"/>
                  </a:cubicBezTo>
                  <a:cubicBezTo>
                    <a:pt x="1752387" y="1073550"/>
                    <a:pt x="1729506" y="1083027"/>
                    <a:pt x="1705648" y="1083027"/>
                  </a:cubicBezTo>
                  <a:lnTo>
                    <a:pt x="89957" y="1083027"/>
                  </a:lnTo>
                  <a:cubicBezTo>
                    <a:pt x="66099" y="1083027"/>
                    <a:pt x="43218" y="1073550"/>
                    <a:pt x="26348" y="1056679"/>
                  </a:cubicBezTo>
                  <a:cubicBezTo>
                    <a:pt x="9478" y="1039809"/>
                    <a:pt x="0" y="1016929"/>
                    <a:pt x="0" y="993071"/>
                  </a:cubicBezTo>
                  <a:lnTo>
                    <a:pt x="0" y="89957"/>
                  </a:lnTo>
                  <a:cubicBezTo>
                    <a:pt x="0" y="66099"/>
                    <a:pt x="9478" y="43218"/>
                    <a:pt x="26348" y="26348"/>
                  </a:cubicBezTo>
                  <a:cubicBezTo>
                    <a:pt x="43218" y="9478"/>
                    <a:pt x="66099" y="0"/>
                    <a:pt x="89957" y="0"/>
                  </a:cubicBezTo>
                  <a:close/>
                </a:path>
              </a:pathLst>
            </a:custGeom>
            <a:solidFill>
              <a:srgbClr val="0D3151"/>
            </a:solidFill>
            <a:ln w="114300" cap="rnd">
              <a:solidFill>
                <a:srgbClr val="D9D9D9"/>
              </a:solidFill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06613" y="662190"/>
            <a:ext cx="11340824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5"/>
              </a:lnSpc>
            </a:pPr>
            <a:r>
              <a:rPr lang="pt-BR" sz="5204" dirty="0">
                <a:solidFill>
                  <a:srgbClr val="002060"/>
                </a:solidFill>
                <a:latin typeface="Montserrat Bold"/>
              </a:rPr>
              <a:t>PARCERIA PÚBLICO-PRIVADA: O QUE É?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6613" y="2416028"/>
            <a:ext cx="11340824" cy="111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pt-BR" sz="3200" dirty="0">
                <a:solidFill>
                  <a:srgbClr val="000000"/>
                </a:solidFill>
                <a:latin typeface="Montserrat"/>
              </a:rPr>
              <a:t>Contratação de um Parceiro Privado-Concessionário para prestar o serviço de Iluminação Pública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-2818984" y="9691255"/>
            <a:ext cx="21868984" cy="2527808"/>
            <a:chOff x="0" y="0"/>
            <a:chExt cx="4737550" cy="66576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120606" y="9710305"/>
            <a:ext cx="13109994" cy="534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pt-BR" sz="3200" dirty="0">
                <a:solidFill>
                  <a:srgbClr val="FFFFFF"/>
                </a:solidFill>
                <a:latin typeface="Montserrat"/>
              </a:rPr>
              <a:t>No fim do prazo, a administração volta para o Município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44739" y="4150156"/>
            <a:ext cx="4343344" cy="1688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pt-BR" sz="3200" dirty="0">
                <a:solidFill>
                  <a:srgbClr val="FFFFFF"/>
                </a:solidFill>
                <a:latin typeface="Montserrat"/>
              </a:rPr>
              <a:t>Concessão é DIFERENTE de privatização!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26204" y="4053980"/>
            <a:ext cx="3835168" cy="226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O bem PERTENCE ao Município e</a:t>
            </a:r>
          </a:p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o serviço é prestado pelo Parceiro </a:t>
            </a:r>
          </a:p>
          <a:p>
            <a:pPr algn="ctr">
              <a:lnSpc>
                <a:spcPts val="3640"/>
              </a:lnSpc>
            </a:pPr>
            <a:endParaRPr lang="pt-BR" sz="2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977362" y="4053980"/>
            <a:ext cx="3835168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A remuneração depende da COMPROVAÇÃO da qualidade do serviço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75470" y="7005609"/>
            <a:ext cx="3835168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Existem parâmetros de AVALIAÇÃO de desempenho ao longo de todo o contrato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226628" y="7366359"/>
            <a:ext cx="3835168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Prazo mínimo de</a:t>
            </a:r>
          </a:p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 5 ANOS.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77362" y="7366359"/>
            <a:ext cx="3835168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Prazo máximo de </a:t>
            </a:r>
          </a:p>
          <a:p>
            <a:pPr algn="ctr">
              <a:lnSpc>
                <a:spcPts val="3640"/>
              </a:lnSpc>
            </a:pPr>
            <a:r>
              <a:rPr lang="pt-BR" sz="2600" dirty="0">
                <a:solidFill>
                  <a:srgbClr val="FFFFFF"/>
                </a:solidFill>
                <a:latin typeface="Montserrat"/>
              </a:rPr>
              <a:t>35 ANOS.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2441"/>
            <a:ext cx="18194071" cy="12039358"/>
          </a:xfrm>
          <a:custGeom>
            <a:avLst/>
            <a:gdLst/>
            <a:ahLst/>
            <a:cxnLst/>
            <a:rect l="l" t="t" r="r" b="b"/>
            <a:pathLst>
              <a:path w="18194071" h="12039358">
                <a:moveTo>
                  <a:pt x="0" y="0"/>
                </a:moveTo>
                <a:lnTo>
                  <a:pt x="18194071" y="0"/>
                </a:lnTo>
                <a:lnTo>
                  <a:pt x="18194071" y="12039358"/>
                </a:lnTo>
                <a:lnTo>
                  <a:pt x="0" y="1203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 rot="-814950">
            <a:off x="-1053981" y="-562037"/>
            <a:ext cx="2107962" cy="11992214"/>
            <a:chOff x="0" y="0"/>
            <a:chExt cx="555183" cy="31584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5183" cy="3158443"/>
            </a:xfrm>
            <a:custGeom>
              <a:avLst/>
              <a:gdLst/>
              <a:ahLst/>
              <a:cxnLst/>
              <a:rect l="l" t="t" r="r" b="b"/>
              <a:pathLst>
                <a:path w="555183" h="3158443">
                  <a:moveTo>
                    <a:pt x="0" y="0"/>
                  </a:moveTo>
                  <a:lnTo>
                    <a:pt x="555183" y="0"/>
                  </a:lnTo>
                  <a:lnTo>
                    <a:pt x="555183" y="3158443"/>
                  </a:lnTo>
                  <a:lnTo>
                    <a:pt x="0" y="315844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423055">
            <a:off x="-689807" y="-3083065"/>
            <a:ext cx="2107962" cy="13805645"/>
            <a:chOff x="0" y="0"/>
            <a:chExt cx="555183" cy="36360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810906">
            <a:off x="-2132142" y="-3556281"/>
            <a:ext cx="2107962" cy="13805645"/>
            <a:chOff x="0" y="0"/>
            <a:chExt cx="555183" cy="36360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782434" y="8479241"/>
            <a:ext cx="1976013" cy="1071079"/>
          </a:xfrm>
          <a:custGeom>
            <a:avLst/>
            <a:gdLst/>
            <a:ahLst/>
            <a:cxnLst/>
            <a:rect l="l" t="t" r="r" b="b"/>
            <a:pathLst>
              <a:path w="1976013" h="1071079">
                <a:moveTo>
                  <a:pt x="0" y="0"/>
                </a:moveTo>
                <a:lnTo>
                  <a:pt x="1976013" y="0"/>
                </a:lnTo>
                <a:lnTo>
                  <a:pt x="1976013" y="1071079"/>
                </a:lnTo>
                <a:lnTo>
                  <a:pt x="0" y="1071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0051293" y="8167065"/>
            <a:ext cx="3351863" cy="1676400"/>
          </a:xfrm>
          <a:custGeom>
            <a:avLst/>
            <a:gdLst/>
            <a:ahLst/>
            <a:cxnLst/>
            <a:rect l="l" t="t" r="r" b="b"/>
            <a:pathLst>
              <a:path w="3351863" h="1676400">
                <a:moveTo>
                  <a:pt x="0" y="0"/>
                </a:moveTo>
                <a:lnTo>
                  <a:pt x="3351863" y="0"/>
                </a:lnTo>
                <a:lnTo>
                  <a:pt x="3351863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7157622" y="8335967"/>
            <a:ext cx="2819014" cy="1357629"/>
          </a:xfrm>
          <a:custGeom>
            <a:avLst/>
            <a:gdLst/>
            <a:ahLst/>
            <a:cxnLst/>
            <a:rect l="l" t="t" r="r" b="b"/>
            <a:pathLst>
              <a:path w="2819014" h="1357629">
                <a:moveTo>
                  <a:pt x="0" y="0"/>
                </a:moveTo>
                <a:lnTo>
                  <a:pt x="2819014" y="0"/>
                </a:lnTo>
                <a:lnTo>
                  <a:pt x="2819014" y="1357629"/>
                </a:lnTo>
                <a:lnTo>
                  <a:pt x="0" y="1357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F46F916-E4E9-6DC7-B8DD-5E452B0A1B28}"/>
              </a:ext>
            </a:extLst>
          </p:cNvPr>
          <p:cNvSpPr txBox="1"/>
          <p:nvPr/>
        </p:nvSpPr>
        <p:spPr>
          <a:xfrm>
            <a:off x="4188034" y="4548474"/>
            <a:ext cx="10646573" cy="116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5"/>
              </a:lnSpc>
            </a:pPr>
            <a:r>
              <a:rPr lang="pt-BR" sz="7637" dirty="0">
                <a:solidFill>
                  <a:srgbClr val="B7C1D8"/>
                </a:solidFill>
                <a:latin typeface="Montserrat Bold"/>
              </a:rPr>
              <a:t>Obrigada</a:t>
            </a:r>
            <a:r>
              <a:rPr lang="en-US" sz="7637" dirty="0">
                <a:solidFill>
                  <a:srgbClr val="B7C1D8"/>
                </a:solidFill>
                <a:latin typeface="Montserrat Bold"/>
              </a:rPr>
              <a:t>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37749">
            <a:off x="-320400" y="-1490479"/>
            <a:ext cx="2107962" cy="11992214"/>
            <a:chOff x="0" y="0"/>
            <a:chExt cx="555183" cy="31584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158443"/>
            </a:xfrm>
            <a:custGeom>
              <a:avLst/>
              <a:gdLst/>
              <a:ahLst/>
              <a:cxnLst/>
              <a:rect l="l" t="t" r="r" b="b"/>
              <a:pathLst>
                <a:path w="555183" h="3158443">
                  <a:moveTo>
                    <a:pt x="0" y="0"/>
                  </a:moveTo>
                  <a:lnTo>
                    <a:pt x="555183" y="0"/>
                  </a:lnTo>
                  <a:lnTo>
                    <a:pt x="555183" y="3158443"/>
                  </a:lnTo>
                  <a:lnTo>
                    <a:pt x="0" y="315844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692293">
            <a:off x="424324" y="-4814095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8F9BB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810906">
            <a:off x="-2132142" y="-3556281"/>
            <a:ext cx="2107962" cy="13805645"/>
            <a:chOff x="0" y="0"/>
            <a:chExt cx="555183" cy="36360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486176" y="3112554"/>
            <a:ext cx="5405684" cy="6501188"/>
          </a:xfrm>
          <a:custGeom>
            <a:avLst/>
            <a:gdLst/>
            <a:ahLst/>
            <a:cxnLst/>
            <a:rect l="l" t="t" r="r" b="b"/>
            <a:pathLst>
              <a:path w="5405684" h="6501188">
                <a:moveTo>
                  <a:pt x="0" y="0"/>
                </a:moveTo>
                <a:lnTo>
                  <a:pt x="5405684" y="0"/>
                </a:lnTo>
                <a:lnTo>
                  <a:pt x="5405684" y="6501188"/>
                </a:lnTo>
                <a:lnTo>
                  <a:pt x="0" y="6501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891860" y="5497539"/>
            <a:ext cx="10646573" cy="116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5"/>
              </a:lnSpc>
            </a:pPr>
            <a:r>
              <a:rPr lang="en-US" sz="7637">
                <a:solidFill>
                  <a:srgbClr val="B7C1D8"/>
                </a:solidFill>
                <a:latin typeface="Montserrat Bold"/>
              </a:rPr>
              <a:t>MANIFESTAÇÕES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71990">
            <a:off x="16691563" y="-2925627"/>
            <a:ext cx="2107962" cy="7908654"/>
            <a:chOff x="0" y="0"/>
            <a:chExt cx="555183" cy="2082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2082938"/>
            </a:xfrm>
            <a:custGeom>
              <a:avLst/>
              <a:gdLst/>
              <a:ahLst/>
              <a:cxnLst/>
              <a:rect l="l" t="t" r="r" b="b"/>
              <a:pathLst>
                <a:path w="555183" h="2082938">
                  <a:moveTo>
                    <a:pt x="0" y="0"/>
                  </a:moveTo>
                  <a:lnTo>
                    <a:pt x="555183" y="0"/>
                  </a:lnTo>
                  <a:lnTo>
                    <a:pt x="555183" y="2082938"/>
                  </a:lnTo>
                  <a:lnTo>
                    <a:pt x="0" y="2082938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8195361" y="-4402212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315522" y="0"/>
            <a:ext cx="10421375" cy="10421375"/>
            <a:chOff x="0" y="0"/>
            <a:chExt cx="3282950" cy="32829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687924" y="816356"/>
            <a:ext cx="10152899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46"/>
              </a:lnSpc>
            </a:pPr>
            <a:r>
              <a:rPr lang="pt-BR" sz="8622" dirty="0">
                <a:solidFill>
                  <a:srgbClr val="0D3151"/>
                </a:solidFill>
                <a:latin typeface="Montserrat Bold"/>
              </a:rPr>
              <a:t>ILUMINAÇÃO</a:t>
            </a:r>
          </a:p>
          <a:p>
            <a:pPr>
              <a:lnSpc>
                <a:spcPts val="10346"/>
              </a:lnSpc>
            </a:pPr>
            <a:r>
              <a:rPr lang="pt-BR" sz="8622" dirty="0">
                <a:solidFill>
                  <a:srgbClr val="0D3151"/>
                </a:solidFill>
                <a:latin typeface="Montserrat Bold"/>
              </a:rPr>
              <a:t>PÚBLICA</a:t>
            </a:r>
            <a:endParaRPr lang="pt-BR" sz="8622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687924" y="3755207"/>
            <a:ext cx="8792646" cy="1688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pt-BR" sz="3200" dirty="0">
                <a:solidFill>
                  <a:srgbClr val="000000"/>
                </a:solidFill>
                <a:latin typeface="Montserrat"/>
              </a:rPr>
              <a:t>Serviço que tem por objetivo exclusivo prover claridade aos logradouros públicos, de forma periódica, contínua ou eventual.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1416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9396793" y="221416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" name="Freeform 4"/>
          <p:cNvSpPr/>
          <p:nvPr/>
        </p:nvSpPr>
        <p:spPr>
          <a:xfrm>
            <a:off x="1028700" y="360481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" name="Freeform 5"/>
          <p:cNvSpPr/>
          <p:nvPr/>
        </p:nvSpPr>
        <p:spPr>
          <a:xfrm>
            <a:off x="9396793" y="360481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Freeform 6"/>
          <p:cNvSpPr/>
          <p:nvPr/>
        </p:nvSpPr>
        <p:spPr>
          <a:xfrm>
            <a:off x="1028700" y="484112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" name="Freeform 7"/>
          <p:cNvSpPr/>
          <p:nvPr/>
        </p:nvSpPr>
        <p:spPr>
          <a:xfrm>
            <a:off x="9396793" y="484112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8" name="Freeform 8"/>
          <p:cNvSpPr/>
          <p:nvPr/>
        </p:nvSpPr>
        <p:spPr>
          <a:xfrm>
            <a:off x="1028700" y="607937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Freeform 9"/>
          <p:cNvSpPr/>
          <p:nvPr/>
        </p:nvSpPr>
        <p:spPr>
          <a:xfrm>
            <a:off x="9396793" y="607937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Freeform 10"/>
          <p:cNvSpPr/>
          <p:nvPr/>
        </p:nvSpPr>
        <p:spPr>
          <a:xfrm>
            <a:off x="1028700" y="731762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1" name="Freeform 11"/>
          <p:cNvSpPr/>
          <p:nvPr/>
        </p:nvSpPr>
        <p:spPr>
          <a:xfrm>
            <a:off x="9396793" y="731762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2" name="Freeform 12"/>
          <p:cNvSpPr/>
          <p:nvPr/>
        </p:nvSpPr>
        <p:spPr>
          <a:xfrm>
            <a:off x="1028700" y="855587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3" name="Freeform 13"/>
          <p:cNvSpPr/>
          <p:nvPr/>
        </p:nvSpPr>
        <p:spPr>
          <a:xfrm>
            <a:off x="9396793" y="8555875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0" y="0"/>
                </a:moveTo>
                <a:lnTo>
                  <a:pt x="619125" y="0"/>
                </a:lnTo>
                <a:lnTo>
                  <a:pt x="619125" y="619125"/>
                </a:lnTo>
                <a:lnTo>
                  <a:pt x="0" y="61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14" name="Group 14"/>
          <p:cNvGrpSpPr/>
          <p:nvPr/>
        </p:nvGrpSpPr>
        <p:grpSpPr>
          <a:xfrm rot="-1066582">
            <a:off x="16877198" y="-940858"/>
            <a:ext cx="2107962" cy="11563966"/>
            <a:chOff x="0" y="0"/>
            <a:chExt cx="555183" cy="30456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5183" cy="3045653"/>
            </a:xfrm>
            <a:custGeom>
              <a:avLst/>
              <a:gdLst/>
              <a:ahLst/>
              <a:cxnLst/>
              <a:rect l="l" t="t" r="r" b="b"/>
              <a:pathLst>
                <a:path w="555183" h="3045653">
                  <a:moveTo>
                    <a:pt x="0" y="0"/>
                  </a:moveTo>
                  <a:lnTo>
                    <a:pt x="555183" y="0"/>
                  </a:lnTo>
                  <a:lnTo>
                    <a:pt x="555183" y="3045653"/>
                  </a:lnTo>
                  <a:lnTo>
                    <a:pt x="0" y="3045653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802058">
            <a:off x="17553944" y="-3295789"/>
            <a:ext cx="3309233" cy="13805645"/>
            <a:chOff x="0" y="0"/>
            <a:chExt cx="871568" cy="363605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1568" cy="3636055"/>
            </a:xfrm>
            <a:custGeom>
              <a:avLst/>
              <a:gdLst/>
              <a:ahLst/>
              <a:cxnLst/>
              <a:rect l="l" t="t" r="r" b="b"/>
              <a:pathLst>
                <a:path w="871568" h="3636055">
                  <a:moveTo>
                    <a:pt x="0" y="0"/>
                  </a:moveTo>
                  <a:lnTo>
                    <a:pt x="871568" y="0"/>
                  </a:lnTo>
                  <a:lnTo>
                    <a:pt x="871568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38262" y="609600"/>
            <a:ext cx="9826902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0"/>
              </a:lnSpc>
            </a:pPr>
            <a:r>
              <a:rPr lang="pt-BR" sz="5433" dirty="0">
                <a:solidFill>
                  <a:srgbClr val="0D3151"/>
                </a:solidFill>
                <a:latin typeface="Montserrat Bold"/>
              </a:rPr>
              <a:t>BENEFÍCIOS DO PROJETO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28644" y="2166536"/>
            <a:ext cx="7015356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Atendimento aos parâmetros de qualidade da Norma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92168" y="2166536"/>
            <a:ext cx="5253653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Gestão através de indicadores de desempenho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92168" y="3424789"/>
            <a:ext cx="5253653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Compartilhamento de riscos entre as partes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92168" y="4653915"/>
            <a:ext cx="5253653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Investimentos pelo parceiro privado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92168" y="5909310"/>
            <a:ext cx="5253653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Iluminação de áreas especiais e de destaque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492168" y="7136130"/>
            <a:ext cx="5253653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Investimento em novas tecnologias e serviços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92168" y="8391525"/>
            <a:ext cx="5253653" cy="142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Alinhamento com os objetivos de desenvolvimento sustentável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28644" y="3662914"/>
            <a:ext cx="701535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Redução no consumo de energia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28644" y="4793500"/>
            <a:ext cx="701535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Redução das ações de manutenção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128644" y="5899352"/>
            <a:ext cx="7015356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Ampliação do serviço e atendimento a demanda reprimida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28644" y="7137602"/>
            <a:ext cx="7015356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Aumento da segurança no período noturno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28644" y="8373947"/>
            <a:ext cx="7015356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t-BR" sz="2700" dirty="0">
                <a:solidFill>
                  <a:srgbClr val="000000"/>
                </a:solidFill>
                <a:latin typeface="Montserrat"/>
              </a:rPr>
              <a:t>Melhoria da qualidade de vida da população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796761">
            <a:off x="18303625" y="-189262"/>
            <a:ext cx="2107962" cy="12959964"/>
            <a:chOff x="0" y="0"/>
            <a:chExt cx="555183" cy="3413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183" cy="3413324"/>
            </a:xfrm>
            <a:custGeom>
              <a:avLst/>
              <a:gdLst/>
              <a:ahLst/>
              <a:cxnLst/>
              <a:rect l="l" t="t" r="r" b="b"/>
              <a:pathLst>
                <a:path w="555183" h="3413324">
                  <a:moveTo>
                    <a:pt x="0" y="0"/>
                  </a:moveTo>
                  <a:lnTo>
                    <a:pt x="555183" y="0"/>
                  </a:lnTo>
                  <a:lnTo>
                    <a:pt x="555183" y="3413324"/>
                  </a:lnTo>
                  <a:lnTo>
                    <a:pt x="0" y="3413324"/>
                  </a:lnTo>
                  <a:close/>
                </a:path>
              </a:pathLst>
            </a:custGeom>
            <a:solidFill>
              <a:srgbClr val="B7C1D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802058">
            <a:off x="17855029" y="-2544063"/>
            <a:ext cx="2107962" cy="13805645"/>
            <a:chOff x="0" y="0"/>
            <a:chExt cx="555183" cy="363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5183" cy="3636055"/>
            </a:xfrm>
            <a:custGeom>
              <a:avLst/>
              <a:gdLst/>
              <a:ahLst/>
              <a:cxnLst/>
              <a:rect l="l" t="t" r="r" b="b"/>
              <a:pathLst>
                <a:path w="555183" h="3636055">
                  <a:moveTo>
                    <a:pt x="0" y="0"/>
                  </a:moveTo>
                  <a:lnTo>
                    <a:pt x="555183" y="0"/>
                  </a:lnTo>
                  <a:lnTo>
                    <a:pt x="555183" y="3636055"/>
                  </a:lnTo>
                  <a:lnTo>
                    <a:pt x="0" y="3636055"/>
                  </a:lnTo>
                  <a:close/>
                </a:path>
              </a:pathLst>
            </a:custGeom>
            <a:solidFill>
              <a:srgbClr val="2A44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248239"/>
            <a:ext cx="3904107" cy="4032161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t="-25452" r="-12" b="-356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28700" y="5722007"/>
            <a:ext cx="3904107" cy="4032161"/>
            <a:chOff x="0" y="0"/>
            <a:chExt cx="6350000" cy="6558280"/>
          </a:xfrm>
        </p:grpSpPr>
        <p:sp>
          <p:nvSpPr>
            <p:cNvPr id="12" name="Freeform 1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33598" t="-13782" r="-50175" b="-445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556897" y="5722007"/>
            <a:ext cx="3904107" cy="4032161"/>
            <a:chOff x="0" y="0"/>
            <a:chExt cx="6350000" cy="6558280"/>
          </a:xfrm>
        </p:grpSpPr>
        <p:sp>
          <p:nvSpPr>
            <p:cNvPr id="15" name="Freeform 1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30855" t="-908" r="-5319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235919" y="5722007"/>
            <a:ext cx="3904107" cy="4032161"/>
            <a:chOff x="0" y="0"/>
            <a:chExt cx="6350000" cy="6558280"/>
          </a:xfrm>
        </p:grpSpPr>
        <p:sp>
          <p:nvSpPr>
            <p:cNvPr id="18" name="Freeform 1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18443" r="-3686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556897" y="1248239"/>
            <a:ext cx="3904107" cy="4032161"/>
            <a:chOff x="0" y="0"/>
            <a:chExt cx="6350000" cy="6558280"/>
          </a:xfrm>
        </p:grpSpPr>
        <p:sp>
          <p:nvSpPr>
            <p:cNvPr id="21" name="Freeform 2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l="-16761" t="-17183" r="-6649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384A4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089654" y="1910751"/>
            <a:ext cx="11413764" cy="26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4"/>
              </a:lnSpc>
            </a:pPr>
            <a:r>
              <a:rPr lang="pt-BR" sz="5887">
                <a:solidFill>
                  <a:srgbClr val="002060"/>
                </a:solidFill>
                <a:latin typeface="Montserrat Bold"/>
              </a:rPr>
              <a:t>VALORIZAÇÃO</a:t>
            </a:r>
          </a:p>
          <a:p>
            <a:pPr>
              <a:lnSpc>
                <a:spcPts val="7064"/>
              </a:lnSpc>
            </a:pPr>
            <a:r>
              <a:rPr lang="pt-BR" sz="5887" dirty="0">
                <a:solidFill>
                  <a:srgbClr val="002060"/>
                </a:solidFill>
                <a:latin typeface="Montserrat Bold"/>
              </a:rPr>
              <a:t>DO PATRIMÔNIO </a:t>
            </a:r>
          </a:p>
          <a:p>
            <a:pPr>
              <a:lnSpc>
                <a:spcPts val="7064"/>
              </a:lnSpc>
            </a:pPr>
            <a:r>
              <a:rPr lang="pt-BR" sz="5887" dirty="0">
                <a:solidFill>
                  <a:srgbClr val="002060"/>
                </a:solidFill>
                <a:latin typeface="Montserrat Bold"/>
              </a:rPr>
              <a:t>HISTÓRICO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578711" cy="10287000"/>
            <a:chOff x="0" y="0"/>
            <a:chExt cx="1143828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6304" r="14982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709289" y="0"/>
            <a:ext cx="8578711" cy="10287000"/>
            <a:chOff x="0" y="0"/>
            <a:chExt cx="11438282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4682" r="26712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0171512" y="-501460"/>
            <a:ext cx="17470244" cy="2386216"/>
            <a:chOff x="0" y="0"/>
            <a:chExt cx="4601217" cy="6284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1216" cy="628468"/>
            </a:xfrm>
            <a:custGeom>
              <a:avLst/>
              <a:gdLst/>
              <a:ahLst/>
              <a:cxnLst/>
              <a:rect l="l" t="t" r="r" b="b"/>
              <a:pathLst>
                <a:path w="4601216" h="628468">
                  <a:moveTo>
                    <a:pt x="22601" y="0"/>
                  </a:moveTo>
                  <a:lnTo>
                    <a:pt x="4578616" y="0"/>
                  </a:lnTo>
                  <a:cubicBezTo>
                    <a:pt x="4584610" y="0"/>
                    <a:pt x="4590359" y="2381"/>
                    <a:pt x="4594597" y="6620"/>
                  </a:cubicBezTo>
                  <a:cubicBezTo>
                    <a:pt x="4598835" y="10858"/>
                    <a:pt x="4601216" y="16607"/>
                    <a:pt x="4601216" y="22601"/>
                  </a:cubicBezTo>
                  <a:lnTo>
                    <a:pt x="4601216" y="605868"/>
                  </a:lnTo>
                  <a:cubicBezTo>
                    <a:pt x="4601216" y="618350"/>
                    <a:pt x="4591098" y="628468"/>
                    <a:pt x="4578616" y="628468"/>
                  </a:cubicBezTo>
                  <a:lnTo>
                    <a:pt x="22601" y="628468"/>
                  </a:lnTo>
                  <a:cubicBezTo>
                    <a:pt x="16607" y="628468"/>
                    <a:pt x="10858" y="626087"/>
                    <a:pt x="6620" y="621849"/>
                  </a:cubicBezTo>
                  <a:cubicBezTo>
                    <a:pt x="2381" y="617610"/>
                    <a:pt x="0" y="611862"/>
                    <a:pt x="0" y="605868"/>
                  </a:cubicBezTo>
                  <a:lnTo>
                    <a:pt x="0" y="22601"/>
                  </a:lnTo>
                  <a:cubicBezTo>
                    <a:pt x="0" y="16607"/>
                    <a:pt x="2381" y="10858"/>
                    <a:pt x="6620" y="6620"/>
                  </a:cubicBezTo>
                  <a:cubicBezTo>
                    <a:pt x="10858" y="2381"/>
                    <a:pt x="16607" y="0"/>
                    <a:pt x="22601" y="0"/>
                  </a:cubicBezTo>
                  <a:close/>
                </a:path>
              </a:pathLst>
            </a:custGeom>
            <a:solidFill>
              <a:srgbClr val="12264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7590" y="333375"/>
            <a:ext cx="6348612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4"/>
              </a:lnSpc>
            </a:pPr>
            <a:r>
              <a:rPr lang="en-US" sz="3287">
                <a:solidFill>
                  <a:srgbClr val="FFFFFF"/>
                </a:solidFill>
                <a:latin typeface="Montserrat Bold"/>
              </a:rPr>
              <a:t>VALORIZAÇÃO DO PATRIMÔNIO HISTÓRICO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7590" y="1462828"/>
            <a:ext cx="5798677" cy="28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67"/>
              </a:lnSpc>
            </a:pPr>
            <a:r>
              <a:rPr lang="en-US" sz="1762">
                <a:solidFill>
                  <a:srgbClr val="FFFFFF"/>
                </a:solidFill>
                <a:latin typeface="Montserrat"/>
              </a:rPr>
              <a:t>Palacete do Dr. Itagyba - Patos de Minas /MG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E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578711" cy="10287000"/>
            <a:chOff x="0" y="0"/>
            <a:chExt cx="1143828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298" r="32710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709289" y="0"/>
            <a:ext cx="8578711" cy="10287000"/>
            <a:chOff x="0" y="0"/>
            <a:chExt cx="11438282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4459" r="31501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0171512" y="-501460"/>
            <a:ext cx="17987886" cy="2527808"/>
            <a:chOff x="0" y="0"/>
            <a:chExt cx="4737550" cy="665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12264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 lang="pt-BR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7590" y="342900"/>
            <a:ext cx="7458785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4"/>
              </a:lnSpc>
            </a:pPr>
            <a:r>
              <a:rPr lang="en-US" sz="3987">
                <a:solidFill>
                  <a:srgbClr val="FFFFFF"/>
                </a:solidFill>
                <a:latin typeface="Montserrat Bold"/>
              </a:rPr>
              <a:t>MELHORIA DA QUALIDADE DA ILUMINAÇÃO PÚBLICA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7590" y="9134475"/>
            <a:ext cx="745878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pt-BR" sz="3487" dirty="0">
                <a:solidFill>
                  <a:srgbClr val="FFFFFF"/>
                </a:solidFill>
                <a:latin typeface="Montserrat Bold"/>
              </a:rPr>
              <a:t>CONVENCIONAL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29215" y="9134475"/>
            <a:ext cx="745878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pt-BR" sz="3487" dirty="0">
                <a:solidFill>
                  <a:srgbClr val="FFFFFF"/>
                </a:solidFill>
                <a:latin typeface="Montserrat Bold"/>
              </a:rPr>
              <a:t>LED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49283" y="9829800"/>
            <a:ext cx="6661092" cy="71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4"/>
              </a:lnSpc>
            </a:pPr>
            <a:r>
              <a:rPr lang="pt-BR" sz="2103" dirty="0">
                <a:solidFill>
                  <a:srgbClr val="FFFFFF"/>
                </a:solidFill>
                <a:latin typeface="Open Sauce Italics"/>
              </a:rPr>
              <a:t>Fonte: Prefeitura Municipal de Uberlândia</a:t>
            </a:r>
          </a:p>
          <a:p>
            <a:pPr algn="ctr">
              <a:lnSpc>
                <a:spcPts val="2944"/>
              </a:lnSpc>
            </a:pPr>
            <a:endParaRPr lang="pt-BR" sz="2103" dirty="0">
              <a:solidFill>
                <a:srgbClr val="FFFFFF"/>
              </a:solidFill>
              <a:latin typeface="Open Sauce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504825" y="9886812"/>
            <a:ext cx="6661092" cy="71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4"/>
              </a:lnSpc>
            </a:pPr>
            <a:r>
              <a:rPr lang="pt-BR" sz="2103" dirty="0">
                <a:solidFill>
                  <a:srgbClr val="FFFFFF"/>
                </a:solidFill>
                <a:latin typeface="Open Sauce Italics"/>
              </a:rPr>
              <a:t>Fonte: Prefeitura Municipal de Uberlândia</a:t>
            </a:r>
          </a:p>
          <a:p>
            <a:pPr algn="ctr">
              <a:lnSpc>
                <a:spcPts val="2944"/>
              </a:lnSpc>
            </a:pPr>
            <a:endParaRPr lang="pt-BR" sz="2103" dirty="0">
              <a:solidFill>
                <a:srgbClr val="FFFFFF"/>
              </a:solidFill>
              <a:latin typeface="Open Sauce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7590" y="1652045"/>
            <a:ext cx="4328151" cy="28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67"/>
              </a:lnSpc>
            </a:pPr>
            <a:r>
              <a:rPr lang="en-US" sz="1762">
                <a:solidFill>
                  <a:srgbClr val="FFFFFF"/>
                </a:solidFill>
                <a:latin typeface="Montserrat"/>
              </a:rPr>
              <a:t>UBERLÂNDIA - MG</a:t>
            </a:r>
          </a:p>
        </p:txBody>
      </p:sp>
      <p:sp>
        <p:nvSpPr>
          <p:cNvPr id="15" name="AutoShape 15"/>
          <p:cNvSpPr/>
          <p:nvPr/>
        </p:nvSpPr>
        <p:spPr>
          <a:xfrm flipH="1">
            <a:off x="9144000" y="333375"/>
            <a:ext cx="0" cy="9582973"/>
          </a:xfrm>
          <a:prstGeom prst="line">
            <a:avLst/>
          </a:prstGeom>
          <a:ln w="133350" cap="flat">
            <a:solidFill>
              <a:srgbClr val="D9D9D9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5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578711" cy="10287000"/>
            <a:chOff x="0" y="0"/>
            <a:chExt cx="1143828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215" r="23215" b="78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709289" y="0"/>
            <a:ext cx="8578711" cy="10287000"/>
            <a:chOff x="0" y="0"/>
            <a:chExt cx="11438282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2954" r="22954" b="50"/>
            <a:stretch>
              <a:fillRect/>
            </a:stretch>
          </p:blipFill>
          <p:spPr>
            <a:xfrm>
              <a:off x="0" y="0"/>
              <a:ext cx="11438282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0019112" y="-501460"/>
            <a:ext cx="17987886" cy="2527808"/>
            <a:chOff x="0" y="0"/>
            <a:chExt cx="4737550" cy="665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7550" cy="665760"/>
            </a:xfrm>
            <a:custGeom>
              <a:avLst/>
              <a:gdLst/>
              <a:ahLst/>
              <a:cxnLst/>
              <a:rect l="l" t="t" r="r" b="b"/>
              <a:pathLst>
                <a:path w="4737550" h="665760">
                  <a:moveTo>
                    <a:pt x="21950" y="0"/>
                  </a:moveTo>
                  <a:lnTo>
                    <a:pt x="4715600" y="0"/>
                  </a:lnTo>
                  <a:cubicBezTo>
                    <a:pt x="4721422" y="0"/>
                    <a:pt x="4727005" y="2313"/>
                    <a:pt x="4731121" y="6429"/>
                  </a:cubicBezTo>
                  <a:cubicBezTo>
                    <a:pt x="4735238" y="10546"/>
                    <a:pt x="4737550" y="16129"/>
                    <a:pt x="4737550" y="21950"/>
                  </a:cubicBezTo>
                  <a:lnTo>
                    <a:pt x="4737550" y="643810"/>
                  </a:lnTo>
                  <a:cubicBezTo>
                    <a:pt x="4737550" y="655933"/>
                    <a:pt x="4727723" y="665760"/>
                    <a:pt x="4715600" y="665760"/>
                  </a:cubicBezTo>
                  <a:lnTo>
                    <a:pt x="21950" y="665760"/>
                  </a:lnTo>
                  <a:cubicBezTo>
                    <a:pt x="9827" y="665760"/>
                    <a:pt x="0" y="655933"/>
                    <a:pt x="0" y="643810"/>
                  </a:cubicBezTo>
                  <a:lnTo>
                    <a:pt x="0" y="21950"/>
                  </a:lnTo>
                  <a:cubicBezTo>
                    <a:pt x="0" y="9827"/>
                    <a:pt x="9827" y="0"/>
                    <a:pt x="21950" y="0"/>
                  </a:cubicBezTo>
                  <a:close/>
                </a:path>
              </a:pathLst>
            </a:custGeom>
            <a:solidFill>
              <a:srgbClr val="12264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7590" y="438150"/>
            <a:ext cx="7458785" cy="120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4"/>
              </a:lnSpc>
            </a:pPr>
            <a:r>
              <a:rPr lang="pt-BR" sz="3987" dirty="0">
                <a:solidFill>
                  <a:srgbClr val="FFFFFF"/>
                </a:solidFill>
                <a:latin typeface="Montserrat Bold"/>
              </a:rPr>
              <a:t>ATENDIMENTO ÀS NORMAS DE ILUMINAÇÃO PÚBLICA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7590" y="9134475"/>
            <a:ext cx="745878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pt-BR" sz="3487" dirty="0">
                <a:solidFill>
                  <a:srgbClr val="FFFFFF"/>
                </a:solidFill>
                <a:latin typeface="Montserrat Bold"/>
              </a:rPr>
              <a:t>CONVENCIONAL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29215" y="9134475"/>
            <a:ext cx="745878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pt-BR" sz="3487" dirty="0">
                <a:solidFill>
                  <a:srgbClr val="FFFFFF"/>
                </a:solidFill>
                <a:latin typeface="Montserrat Bold"/>
              </a:rPr>
              <a:t>LED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88494" y="9729160"/>
            <a:ext cx="6661092" cy="35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4"/>
              </a:lnSpc>
            </a:pPr>
            <a:r>
              <a:rPr lang="pt-BR" sz="2103" dirty="0">
                <a:solidFill>
                  <a:srgbClr val="FFFFFF"/>
                </a:solidFill>
                <a:latin typeface="Open Sauce Italics"/>
              </a:rPr>
              <a:t>Fonte: Prefeitura Municipal de BH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1025168" y="9729160"/>
            <a:ext cx="6661092" cy="35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4"/>
              </a:lnSpc>
            </a:pPr>
            <a:r>
              <a:rPr lang="pt-BR" sz="2103" dirty="0">
                <a:solidFill>
                  <a:srgbClr val="FFFFFF"/>
                </a:solidFill>
                <a:latin typeface="Open Sauce Italics"/>
              </a:rPr>
              <a:t>Fonte: Prefeitura Municipal de BH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7590" y="1638300"/>
            <a:ext cx="4328151" cy="29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67"/>
              </a:lnSpc>
            </a:pPr>
            <a:r>
              <a:rPr lang="pt-BR" sz="1762" dirty="0">
                <a:solidFill>
                  <a:srgbClr val="FFFFFF"/>
                </a:solidFill>
                <a:latin typeface="Montserrat"/>
              </a:rPr>
              <a:t>BELO HORIZONTE - MG</a:t>
            </a:r>
          </a:p>
        </p:txBody>
      </p:sp>
      <p:sp>
        <p:nvSpPr>
          <p:cNvPr id="15" name="AutoShape 15"/>
          <p:cNvSpPr/>
          <p:nvPr/>
        </p:nvSpPr>
        <p:spPr>
          <a:xfrm flipH="1">
            <a:off x="9144000" y="333375"/>
            <a:ext cx="0" cy="9582973"/>
          </a:xfrm>
          <a:prstGeom prst="line">
            <a:avLst/>
          </a:prstGeom>
          <a:ln w="133350" cap="flat">
            <a:solidFill>
              <a:srgbClr val="C7D0D8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</TotalTime>
  <Words>1237</Words>
  <Application>Microsoft Office PowerPoint</Application>
  <PresentationFormat>Personalizar</PresentationFormat>
  <Paragraphs>248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0" baseType="lpstr">
      <vt:lpstr>Product Sans Bold</vt:lpstr>
      <vt:lpstr>Open Sauce Bold</vt:lpstr>
      <vt:lpstr>Open Sauce Italics</vt:lpstr>
      <vt:lpstr>Montserrat Bold</vt:lpstr>
      <vt:lpstr>Montserrat</vt:lpstr>
      <vt:lpstr>Cambria Math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BRDE0120230905 - IP Santa Maria  - Apresentação Audiência Pública_.pptx</dc:title>
  <dc:creator>Deishi</dc:creator>
  <cp:lastModifiedBy>Deishi</cp:lastModifiedBy>
  <cp:revision>9</cp:revision>
  <dcterms:created xsi:type="dcterms:W3CDTF">2006-08-16T00:00:00Z</dcterms:created>
  <dcterms:modified xsi:type="dcterms:W3CDTF">2023-09-11T12:23:32Z</dcterms:modified>
  <dc:identifier>DAFtscJdKOY</dc:identifier>
</cp:coreProperties>
</file>